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1905" r:id="rId3"/>
    <p:sldId id="1903" r:id="rId4"/>
    <p:sldId id="1907" r:id="rId5"/>
    <p:sldId id="1913" r:id="rId6"/>
    <p:sldId id="1919" r:id="rId7"/>
    <p:sldId id="1910" r:id="rId8"/>
    <p:sldId id="1915" r:id="rId9"/>
    <p:sldId id="1914" r:id="rId10"/>
    <p:sldId id="1924" r:id="rId11"/>
    <p:sldId id="1917" r:id="rId12"/>
    <p:sldId id="1918" r:id="rId13"/>
    <p:sldId id="1916" r:id="rId14"/>
    <p:sldId id="1920" r:id="rId15"/>
    <p:sldId id="1923" r:id="rId16"/>
    <p:sldId id="1927" r:id="rId17"/>
    <p:sldId id="1928" r:id="rId18"/>
    <p:sldId id="1929" r:id="rId19"/>
    <p:sldId id="19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7A4"/>
    <a:srgbClr val="C78932"/>
    <a:srgbClr val="3290C7"/>
    <a:srgbClr val="B9750B"/>
    <a:srgbClr val="768F3B"/>
    <a:srgbClr val="107F71"/>
    <a:srgbClr val="15AA96"/>
    <a:srgbClr val="F89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040C6-C821-4B17-BF8C-B1FBA5E23B6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C3C5047D-E3E3-4040-91A5-FD11D14BDE80}">
      <dgm:prSet phldrT="[Text]"/>
      <dgm:spPr/>
      <dgm:t>
        <a:bodyPr/>
        <a:lstStyle/>
        <a:p>
          <a:r>
            <a:rPr lang="en-US" dirty="0"/>
            <a:t>Efficient Allocation of Bikes</a:t>
          </a:r>
        </a:p>
      </dgm:t>
    </dgm:pt>
    <dgm:pt modelId="{8A877522-81E9-47B1-822F-B3AF86B86684}" type="parTrans" cxnId="{EE569E96-93F9-4DEA-B256-56270A3CD42A}">
      <dgm:prSet/>
      <dgm:spPr/>
      <dgm:t>
        <a:bodyPr/>
        <a:lstStyle/>
        <a:p>
          <a:endParaRPr lang="en-US"/>
        </a:p>
      </dgm:t>
    </dgm:pt>
    <dgm:pt modelId="{86ADF4E4-F887-40D8-AC3E-09415391DC91}" type="sibTrans" cxnId="{EE569E96-93F9-4DEA-B256-56270A3CD42A}">
      <dgm:prSet/>
      <dgm:spPr/>
      <dgm:t>
        <a:bodyPr/>
        <a:lstStyle/>
        <a:p>
          <a:endParaRPr lang="en-US"/>
        </a:p>
      </dgm:t>
    </dgm:pt>
    <dgm:pt modelId="{488DD0AA-38B4-440A-988D-6BF4B2EF4154}">
      <dgm:prSet phldrT="[Text]"/>
      <dgm:spPr/>
      <dgm:t>
        <a:bodyPr/>
        <a:lstStyle/>
        <a:p>
          <a:r>
            <a:rPr lang="en-US" dirty="0"/>
            <a:t>Willingness to Try</a:t>
          </a:r>
        </a:p>
      </dgm:t>
    </dgm:pt>
    <dgm:pt modelId="{84ED7E78-124A-422D-A70F-8D77FBA59AC0}" type="parTrans" cxnId="{613EE8F4-CA76-469B-9A23-005855639C33}">
      <dgm:prSet/>
      <dgm:spPr/>
      <dgm:t>
        <a:bodyPr/>
        <a:lstStyle/>
        <a:p>
          <a:endParaRPr lang="en-US"/>
        </a:p>
      </dgm:t>
    </dgm:pt>
    <dgm:pt modelId="{35DE350D-ACFB-4482-BC09-CBD2DD403703}" type="sibTrans" cxnId="{613EE8F4-CA76-469B-9A23-005855639C33}">
      <dgm:prSet/>
      <dgm:spPr/>
      <dgm:t>
        <a:bodyPr/>
        <a:lstStyle/>
        <a:p>
          <a:endParaRPr lang="en-US"/>
        </a:p>
      </dgm:t>
    </dgm:pt>
    <dgm:pt modelId="{6BCC9850-451A-49B3-ADBB-7320E3E5E5AE}">
      <dgm:prSet phldrT="[Text]"/>
      <dgm:spPr/>
      <dgm:t>
        <a:bodyPr/>
        <a:lstStyle/>
        <a:p>
          <a:r>
            <a:rPr lang="en-US" dirty="0"/>
            <a:t>Less Cars on Roads</a:t>
          </a:r>
        </a:p>
      </dgm:t>
    </dgm:pt>
    <dgm:pt modelId="{0454F97A-A027-49A3-86DD-345702FC5E9B}" type="parTrans" cxnId="{954DA974-C4C4-41C2-8FBE-DD2F67B044FB}">
      <dgm:prSet/>
      <dgm:spPr/>
      <dgm:t>
        <a:bodyPr/>
        <a:lstStyle/>
        <a:p>
          <a:endParaRPr lang="en-US"/>
        </a:p>
      </dgm:t>
    </dgm:pt>
    <dgm:pt modelId="{1066D4C1-EA71-46C1-836D-30DED9AC15BE}" type="sibTrans" cxnId="{954DA974-C4C4-41C2-8FBE-DD2F67B044FB}">
      <dgm:prSet/>
      <dgm:spPr/>
      <dgm:t>
        <a:bodyPr/>
        <a:lstStyle/>
        <a:p>
          <a:endParaRPr lang="en-US"/>
        </a:p>
      </dgm:t>
    </dgm:pt>
    <dgm:pt modelId="{578A548F-5301-4FEB-920A-305CD272BC93}">
      <dgm:prSet phldrT="[Text]"/>
      <dgm:spPr/>
      <dgm:t>
        <a:bodyPr/>
        <a:lstStyle/>
        <a:p>
          <a:r>
            <a:rPr lang="en-US" dirty="0"/>
            <a:t>Health Benefits</a:t>
          </a:r>
        </a:p>
      </dgm:t>
    </dgm:pt>
    <dgm:pt modelId="{2278D03A-E367-425C-9374-A202935BA9B2}" type="parTrans" cxnId="{8815592D-AD10-4FD7-BD26-22338C1B0C25}">
      <dgm:prSet/>
      <dgm:spPr/>
      <dgm:t>
        <a:bodyPr/>
        <a:lstStyle/>
        <a:p>
          <a:endParaRPr lang="en-US"/>
        </a:p>
      </dgm:t>
    </dgm:pt>
    <dgm:pt modelId="{A32636EB-BFFF-4007-BCEA-C5C2EAA2B774}" type="sibTrans" cxnId="{8815592D-AD10-4FD7-BD26-22338C1B0C25}">
      <dgm:prSet/>
      <dgm:spPr/>
      <dgm:t>
        <a:bodyPr/>
        <a:lstStyle/>
        <a:p>
          <a:endParaRPr lang="en-US"/>
        </a:p>
      </dgm:t>
    </dgm:pt>
    <dgm:pt modelId="{DC2C5123-E2A2-46B9-8BE9-19B8A7D11DE6}" type="pres">
      <dgm:prSet presAssocID="{830040C6-C821-4B17-BF8C-B1FBA5E23B66}" presName="CompostProcess" presStyleCnt="0">
        <dgm:presLayoutVars>
          <dgm:dir/>
          <dgm:resizeHandles val="exact"/>
        </dgm:presLayoutVars>
      </dgm:prSet>
      <dgm:spPr/>
    </dgm:pt>
    <dgm:pt modelId="{6F0FF6A5-3E6B-45ED-B75E-CC0FB322C6F8}" type="pres">
      <dgm:prSet presAssocID="{830040C6-C821-4B17-BF8C-B1FBA5E23B66}" presName="arrow" presStyleLbl="bgShp" presStyleIdx="0" presStyleCnt="1" custLinFactNeighborX="0" custLinFactNeighborY="4990"/>
      <dgm:spPr/>
    </dgm:pt>
    <dgm:pt modelId="{85DA254E-688E-468E-883D-84E53ADA698E}" type="pres">
      <dgm:prSet presAssocID="{830040C6-C821-4B17-BF8C-B1FBA5E23B66}" presName="linearProcess" presStyleCnt="0"/>
      <dgm:spPr/>
    </dgm:pt>
    <dgm:pt modelId="{38417679-FDBB-40A0-9EBE-CCFB19C60E44}" type="pres">
      <dgm:prSet presAssocID="{C3C5047D-E3E3-4040-91A5-FD11D14BDE80}" presName="textNode" presStyleLbl="node1" presStyleIdx="0" presStyleCnt="4">
        <dgm:presLayoutVars>
          <dgm:bulletEnabled val="1"/>
        </dgm:presLayoutVars>
      </dgm:prSet>
      <dgm:spPr/>
    </dgm:pt>
    <dgm:pt modelId="{BC196887-3879-4474-9C1E-076746D5ACE7}" type="pres">
      <dgm:prSet presAssocID="{86ADF4E4-F887-40D8-AC3E-09415391DC91}" presName="sibTrans" presStyleCnt="0"/>
      <dgm:spPr/>
    </dgm:pt>
    <dgm:pt modelId="{8BAD447E-13ED-4886-A870-E73180EF3C8C}" type="pres">
      <dgm:prSet presAssocID="{488DD0AA-38B4-440A-988D-6BF4B2EF4154}" presName="textNode" presStyleLbl="node1" presStyleIdx="1" presStyleCnt="4">
        <dgm:presLayoutVars>
          <dgm:bulletEnabled val="1"/>
        </dgm:presLayoutVars>
      </dgm:prSet>
      <dgm:spPr/>
    </dgm:pt>
    <dgm:pt modelId="{54D0F519-85CE-45FC-9F2F-ED92A6F8FFE0}" type="pres">
      <dgm:prSet presAssocID="{35DE350D-ACFB-4482-BC09-CBD2DD403703}" presName="sibTrans" presStyleCnt="0"/>
      <dgm:spPr/>
    </dgm:pt>
    <dgm:pt modelId="{9EEF4F11-D1F8-41FA-B721-F747A48AD17B}" type="pres">
      <dgm:prSet presAssocID="{6BCC9850-451A-49B3-ADBB-7320E3E5E5AE}" presName="textNode" presStyleLbl="node1" presStyleIdx="2" presStyleCnt="4">
        <dgm:presLayoutVars>
          <dgm:bulletEnabled val="1"/>
        </dgm:presLayoutVars>
      </dgm:prSet>
      <dgm:spPr/>
    </dgm:pt>
    <dgm:pt modelId="{030092CE-EAB1-4CD8-99F3-B8AC81D94CBF}" type="pres">
      <dgm:prSet presAssocID="{1066D4C1-EA71-46C1-836D-30DED9AC15BE}" presName="sibTrans" presStyleCnt="0"/>
      <dgm:spPr/>
    </dgm:pt>
    <dgm:pt modelId="{B532ACA2-E709-4E03-99CB-4840463DDDE0}" type="pres">
      <dgm:prSet presAssocID="{578A548F-5301-4FEB-920A-305CD272BC9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815592D-AD10-4FD7-BD26-22338C1B0C25}" srcId="{830040C6-C821-4B17-BF8C-B1FBA5E23B66}" destId="{578A548F-5301-4FEB-920A-305CD272BC93}" srcOrd="3" destOrd="0" parTransId="{2278D03A-E367-425C-9374-A202935BA9B2}" sibTransId="{A32636EB-BFFF-4007-BCEA-C5C2EAA2B774}"/>
    <dgm:cxn modelId="{954DA974-C4C4-41C2-8FBE-DD2F67B044FB}" srcId="{830040C6-C821-4B17-BF8C-B1FBA5E23B66}" destId="{6BCC9850-451A-49B3-ADBB-7320E3E5E5AE}" srcOrd="2" destOrd="0" parTransId="{0454F97A-A027-49A3-86DD-345702FC5E9B}" sibTransId="{1066D4C1-EA71-46C1-836D-30DED9AC15BE}"/>
    <dgm:cxn modelId="{35FD1175-2B50-4C5D-96F6-DC3151F2B3DC}" type="presOf" srcId="{488DD0AA-38B4-440A-988D-6BF4B2EF4154}" destId="{8BAD447E-13ED-4886-A870-E73180EF3C8C}" srcOrd="0" destOrd="0" presId="urn:microsoft.com/office/officeart/2005/8/layout/hProcess9"/>
    <dgm:cxn modelId="{5D222155-3536-48F4-AE34-240DC4FAF456}" type="presOf" srcId="{830040C6-C821-4B17-BF8C-B1FBA5E23B66}" destId="{DC2C5123-E2A2-46B9-8BE9-19B8A7D11DE6}" srcOrd="0" destOrd="0" presId="urn:microsoft.com/office/officeart/2005/8/layout/hProcess9"/>
    <dgm:cxn modelId="{ABB86485-FED9-4673-B70C-BEE5F8F58E5C}" type="presOf" srcId="{578A548F-5301-4FEB-920A-305CD272BC93}" destId="{B532ACA2-E709-4E03-99CB-4840463DDDE0}" srcOrd="0" destOrd="0" presId="urn:microsoft.com/office/officeart/2005/8/layout/hProcess9"/>
    <dgm:cxn modelId="{EE569E96-93F9-4DEA-B256-56270A3CD42A}" srcId="{830040C6-C821-4B17-BF8C-B1FBA5E23B66}" destId="{C3C5047D-E3E3-4040-91A5-FD11D14BDE80}" srcOrd="0" destOrd="0" parTransId="{8A877522-81E9-47B1-822F-B3AF86B86684}" sibTransId="{86ADF4E4-F887-40D8-AC3E-09415391DC91}"/>
    <dgm:cxn modelId="{03ADD4AE-B5CA-432E-A112-A0E115400C32}" type="presOf" srcId="{C3C5047D-E3E3-4040-91A5-FD11D14BDE80}" destId="{38417679-FDBB-40A0-9EBE-CCFB19C60E44}" srcOrd="0" destOrd="0" presId="urn:microsoft.com/office/officeart/2005/8/layout/hProcess9"/>
    <dgm:cxn modelId="{1F57BCEE-E344-4E50-A838-32D938186B6A}" type="presOf" srcId="{6BCC9850-451A-49B3-ADBB-7320E3E5E5AE}" destId="{9EEF4F11-D1F8-41FA-B721-F747A48AD17B}" srcOrd="0" destOrd="0" presId="urn:microsoft.com/office/officeart/2005/8/layout/hProcess9"/>
    <dgm:cxn modelId="{613EE8F4-CA76-469B-9A23-005855639C33}" srcId="{830040C6-C821-4B17-BF8C-B1FBA5E23B66}" destId="{488DD0AA-38B4-440A-988D-6BF4B2EF4154}" srcOrd="1" destOrd="0" parTransId="{84ED7E78-124A-422D-A70F-8D77FBA59AC0}" sibTransId="{35DE350D-ACFB-4482-BC09-CBD2DD403703}"/>
    <dgm:cxn modelId="{7D70A131-1A1C-49B4-90E0-904B9BBDE20C}" type="presParOf" srcId="{DC2C5123-E2A2-46B9-8BE9-19B8A7D11DE6}" destId="{6F0FF6A5-3E6B-45ED-B75E-CC0FB322C6F8}" srcOrd="0" destOrd="0" presId="urn:microsoft.com/office/officeart/2005/8/layout/hProcess9"/>
    <dgm:cxn modelId="{4697A9D4-A9FA-4598-AC8D-D45130B946E3}" type="presParOf" srcId="{DC2C5123-E2A2-46B9-8BE9-19B8A7D11DE6}" destId="{85DA254E-688E-468E-883D-84E53ADA698E}" srcOrd="1" destOrd="0" presId="urn:microsoft.com/office/officeart/2005/8/layout/hProcess9"/>
    <dgm:cxn modelId="{528B5D85-464A-4C82-89C6-9535C5A31940}" type="presParOf" srcId="{85DA254E-688E-468E-883D-84E53ADA698E}" destId="{38417679-FDBB-40A0-9EBE-CCFB19C60E44}" srcOrd="0" destOrd="0" presId="urn:microsoft.com/office/officeart/2005/8/layout/hProcess9"/>
    <dgm:cxn modelId="{73B9486F-CB0B-456C-B4A4-9F9D3AA56D4A}" type="presParOf" srcId="{85DA254E-688E-468E-883D-84E53ADA698E}" destId="{BC196887-3879-4474-9C1E-076746D5ACE7}" srcOrd="1" destOrd="0" presId="urn:microsoft.com/office/officeart/2005/8/layout/hProcess9"/>
    <dgm:cxn modelId="{BF54E3A7-C82F-472A-BAF7-6411B787DF91}" type="presParOf" srcId="{85DA254E-688E-468E-883D-84E53ADA698E}" destId="{8BAD447E-13ED-4886-A870-E73180EF3C8C}" srcOrd="2" destOrd="0" presId="urn:microsoft.com/office/officeart/2005/8/layout/hProcess9"/>
    <dgm:cxn modelId="{3652C2DC-D83A-4F79-8A57-0D73AD2CAEDD}" type="presParOf" srcId="{85DA254E-688E-468E-883D-84E53ADA698E}" destId="{54D0F519-85CE-45FC-9F2F-ED92A6F8FFE0}" srcOrd="3" destOrd="0" presId="urn:microsoft.com/office/officeart/2005/8/layout/hProcess9"/>
    <dgm:cxn modelId="{271F62B4-5F84-40F5-9825-A0004D5F6B69}" type="presParOf" srcId="{85DA254E-688E-468E-883D-84E53ADA698E}" destId="{9EEF4F11-D1F8-41FA-B721-F747A48AD17B}" srcOrd="4" destOrd="0" presId="urn:microsoft.com/office/officeart/2005/8/layout/hProcess9"/>
    <dgm:cxn modelId="{59476E75-FBB2-4AA5-A537-8208D95FF8ED}" type="presParOf" srcId="{85DA254E-688E-468E-883D-84E53ADA698E}" destId="{030092CE-EAB1-4CD8-99F3-B8AC81D94CBF}" srcOrd="5" destOrd="0" presId="urn:microsoft.com/office/officeart/2005/8/layout/hProcess9"/>
    <dgm:cxn modelId="{621C67D7-D408-4AD2-8E6F-FE3761DE5DB7}" type="presParOf" srcId="{85DA254E-688E-468E-883D-84E53ADA698E}" destId="{B532ACA2-E709-4E03-99CB-4840463DDDE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FF6A5-3E6B-45ED-B75E-CC0FB322C6F8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17679-FDBB-40A0-9EBE-CCFB19C60E44}">
      <dsp:nvSpPr>
        <dsp:cNvPr id="0" name=""/>
        <dsp:cNvSpPr/>
      </dsp:nvSpPr>
      <dsp:spPr>
        <a:xfrm>
          <a:off x="4067" y="1625600"/>
          <a:ext cx="195659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Efficient Allocation of Bikes</a:t>
          </a:r>
        </a:p>
      </dsp:txBody>
      <dsp:txXfrm>
        <a:off x="99580" y="1721113"/>
        <a:ext cx="1765567" cy="1976440"/>
      </dsp:txXfrm>
    </dsp:sp>
    <dsp:sp modelId="{8BAD447E-13ED-4886-A870-E73180EF3C8C}">
      <dsp:nvSpPr>
        <dsp:cNvPr id="0" name=""/>
        <dsp:cNvSpPr/>
      </dsp:nvSpPr>
      <dsp:spPr>
        <a:xfrm>
          <a:off x="2058491" y="1625600"/>
          <a:ext cx="1956593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Willingness to Try</a:t>
          </a:r>
        </a:p>
      </dsp:txBody>
      <dsp:txXfrm>
        <a:off x="2154004" y="1721113"/>
        <a:ext cx="1765567" cy="1976440"/>
      </dsp:txXfrm>
    </dsp:sp>
    <dsp:sp modelId="{9EEF4F11-D1F8-41FA-B721-F747A48AD17B}">
      <dsp:nvSpPr>
        <dsp:cNvPr id="0" name=""/>
        <dsp:cNvSpPr/>
      </dsp:nvSpPr>
      <dsp:spPr>
        <a:xfrm>
          <a:off x="4112914" y="1625600"/>
          <a:ext cx="1956593" cy="2167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Less Cars on Roads</a:t>
          </a:r>
        </a:p>
      </dsp:txBody>
      <dsp:txXfrm>
        <a:off x="4208427" y="1721113"/>
        <a:ext cx="1765567" cy="1976440"/>
      </dsp:txXfrm>
    </dsp:sp>
    <dsp:sp modelId="{B532ACA2-E709-4E03-99CB-4840463DDDE0}">
      <dsp:nvSpPr>
        <dsp:cNvPr id="0" name=""/>
        <dsp:cNvSpPr/>
      </dsp:nvSpPr>
      <dsp:spPr>
        <a:xfrm>
          <a:off x="6167338" y="1625600"/>
          <a:ext cx="1956593" cy="2167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Health Benefits</a:t>
          </a:r>
        </a:p>
      </dsp:txBody>
      <dsp:txXfrm>
        <a:off x="6262851" y="1721113"/>
        <a:ext cx="1765567" cy="1976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DDAF9-243D-4C0E-863F-73CAD3AFC067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FA4A7-4FBA-4748-8F76-A81223AA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6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8622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3224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9652-A567-4410-9BD3-592DE33A8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4ABA5-71BF-4DE6-AE18-E66CF5FB4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1239D-668E-43EF-9031-DA67437F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FF74-5E03-4D80-BE3B-8BB5816F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25FB-F262-42DC-9420-5A8564F4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02F7-F716-4101-ADEE-41A94981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AE0B5-8867-4389-8B53-50541DFD1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9FC8-158F-402D-B9EE-25FDF772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C887-DE59-47BF-8FC4-3163BC50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103A-6B62-4F5B-85D3-FA30E047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E5958-DB88-463C-BE33-90F8A8D6D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40444-0FE4-4B08-BC8E-3DD32BCB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0853-4862-4B20-81BF-3E53859C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4009D-E305-4E81-BAD5-D6544D8E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5AC8-D42A-4AD5-82FA-CFFAF0D0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6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985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54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018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12192000" cy="3372155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99170" y="622368"/>
            <a:ext cx="2193661" cy="2193005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368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037074" y="1473951"/>
            <a:ext cx="1900009" cy="203875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90404" y="1473951"/>
            <a:ext cx="1900009" cy="203875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43733" y="1473951"/>
            <a:ext cx="1900009" cy="203875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201589" y="1473951"/>
            <a:ext cx="1900009" cy="2038757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254918" y="1473951"/>
            <a:ext cx="1900009" cy="20387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950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57321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969558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3763524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75761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38789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51026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9113800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8926037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914400" y="3775204"/>
            <a:ext cx="1036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952359" y="3655460"/>
            <a:ext cx="239488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613616" y="3653343"/>
            <a:ext cx="239488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274873" y="3655460"/>
            <a:ext cx="239488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9936129" y="3655460"/>
            <a:ext cx="239488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0" rIns="0"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356062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272821" y="1963502"/>
            <a:ext cx="1570496" cy="157002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9204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04282" y="237556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884240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07382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86062" y="237208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888733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1120153" y="434516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2390" y="4841305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6224109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455529" y="4332332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7766" y="4815639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3933711" y="4041773"/>
            <a:ext cx="1570496" cy="1570028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390369" y="4041773"/>
            <a:ext cx="1570496" cy="157002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600780" y="1963502"/>
            <a:ext cx="1570496" cy="1570028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7F96-CD9F-4522-BDE5-0793E76B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B25E-C4C7-400D-8BE9-28F0BE01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3097C-F4EB-4351-A5CD-6A0B7A44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34FA2-F263-45FF-915B-24F4CB18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1074-8BAF-4A9F-8DBE-807B9E96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54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00389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25789" y="2087867"/>
            <a:ext cx="2444555" cy="2443827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20356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146121" y="3102893"/>
            <a:ext cx="2444555" cy="2443827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152501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66453" y="2087867"/>
            <a:ext cx="2444555" cy="2443827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74101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86785" y="3102893"/>
            <a:ext cx="2444555" cy="2443827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8581717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307117" y="2087867"/>
            <a:ext cx="2444555" cy="2443827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005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6663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736664" y="3227943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736664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5014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3501467" y="3227943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014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2446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6244667" y="3227943"/>
            <a:ext cx="2481605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446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89878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8987867" y="3227943"/>
            <a:ext cx="2481605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89878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36663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736664" y="5789416"/>
            <a:ext cx="2481605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736664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35014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3501467" y="5789416"/>
            <a:ext cx="2481605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35014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62446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6244667" y="5789416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62446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89878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87867" y="5789416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89878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98366" y="3924011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698366" y="1585988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696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1027118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393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3449819" y="3924011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3449819" y="1585988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21072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78571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90807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6184767" y="3924011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1" name="Rectangle 90"/>
          <p:cNvSpPr/>
          <p:nvPr userDrawn="1"/>
        </p:nvSpPr>
        <p:spPr>
          <a:xfrm>
            <a:off x="6184767" y="1585988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2560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513519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63257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8905341" y="3924011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6" name="Rectangle 95"/>
          <p:cNvSpPr/>
          <p:nvPr userDrawn="1"/>
        </p:nvSpPr>
        <p:spPr>
          <a:xfrm>
            <a:off x="8905341" y="1585988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976595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9234093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9046330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9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70400" y="1408767"/>
            <a:ext cx="3251200" cy="3250227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88393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3394707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6832851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9245584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5144167" y="516694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4199" y="2411930"/>
            <a:ext cx="2523744" cy="2522991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080512" y="3281310"/>
            <a:ext cx="2523744" cy="252299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18656" y="3281310"/>
            <a:ext cx="2523744" cy="252299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8931389" y="2411930"/>
            <a:ext cx="2523744" cy="2522991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7862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01116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99316" y="1963503"/>
            <a:ext cx="1559685" cy="1559220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2301116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1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279900" y="1963503"/>
            <a:ext cx="1559685" cy="1559220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5981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64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962900" y="1963503"/>
            <a:ext cx="1559685" cy="1559220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9664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2301116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99316" y="4009013"/>
            <a:ext cx="1559685" cy="1559220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2301116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5981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279900" y="4009013"/>
            <a:ext cx="1559685" cy="1559220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5981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9664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962900" y="4009013"/>
            <a:ext cx="1559685" cy="1559220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9664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872965" y="1833721"/>
            <a:ext cx="5069416" cy="2245752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9851" y="2005621"/>
            <a:ext cx="1868376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9210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11762"/>
            <a:ext cx="369811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83239" y="1511762"/>
            <a:ext cx="370876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98114" y="1511764"/>
            <a:ext cx="4785125" cy="284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89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19190" y="1431959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019190" y="3429000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4102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9042400" y="3251201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448268" y="4703206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042400" y="1786333"/>
            <a:ext cx="2540000" cy="1365603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48268" y="1817965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6448268" y="3254528"/>
            <a:ext cx="2540000" cy="1365603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9042400" y="4706533"/>
            <a:ext cx="2540000" cy="1365603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05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54382" y="1694000"/>
            <a:ext cx="2274957" cy="2034883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9362662" y="1694000"/>
            <a:ext cx="2274957" cy="2034883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554382" y="3947368"/>
            <a:ext cx="2274957" cy="2034883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9362662" y="3947368"/>
            <a:ext cx="2274957" cy="2034883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829339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177721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829339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177721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3293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6267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633293" y="44416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267" y="41416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9458587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9451561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9458587" y="44924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9451561" y="41924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C8AA-5C4D-40FE-B568-E3E172C4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1DE8-39EA-4A24-B712-63C7A1BB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0A7A-E6B0-4A5A-8FFD-5A19966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E988C-5FB9-4A7A-90A5-1C0E5B9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9361-4C02-4377-AD04-ACED51CE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9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686200"/>
            <a:ext cx="2438400" cy="224300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4876800" y="1686200"/>
            <a:ext cx="2438400" cy="224300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9753600" y="1686200"/>
            <a:ext cx="2438400" cy="224300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7315200" y="3929200"/>
            <a:ext cx="2438400" cy="224300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2438400" y="3929200"/>
            <a:ext cx="2438400" cy="224300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4384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87680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732043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58755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51729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2603101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2596075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5054334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5047308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7485709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7478683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9955626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9948600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3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71807" y="1496124"/>
            <a:ext cx="2446415" cy="379312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61387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34035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211310" y="3493167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52748" y="3427294"/>
            <a:ext cx="2381299" cy="1861956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8925396" y="3417134"/>
            <a:ext cx="2381299" cy="1872116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6211309" y="1496124"/>
            <a:ext cx="2381299" cy="1876243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373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6333439" y="1907853"/>
            <a:ext cx="2381299" cy="139212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943340" y="1907853"/>
            <a:ext cx="2381299" cy="139212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6333439" y="3356131"/>
            <a:ext cx="2381299" cy="1393668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8943340" y="3356131"/>
            <a:ext cx="2381299" cy="1393668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91856" y="1907853"/>
            <a:ext cx="5178745" cy="2841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405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12170443" cy="300659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249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75960" y="4674776"/>
            <a:ext cx="2415165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408214" y="4674776"/>
            <a:ext cx="2415165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75961" y="1571392"/>
            <a:ext cx="515892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620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646" y="1431958"/>
            <a:ext cx="4214343" cy="28419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203696" y="1431958"/>
            <a:ext cx="798830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644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12170441" cy="396666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639333"/>
            <a:ext cx="4908153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93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249619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310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4286-22FA-4491-A182-A5C1AF07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9D558-D4CB-48BC-913D-EAF8BA6BD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38003-8463-4031-829B-CEAEC784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1577F-BBB2-44CD-A4FE-40D41414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A0139-CFF0-4CFA-9A63-0E476F79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17B3B-A787-444E-ABE1-3871910F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46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641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7251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171140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348317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95061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3348317" y="3813144"/>
            <a:ext cx="2677296" cy="23809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333" dirty="0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87251" y="1611405"/>
            <a:ext cx="2677296" cy="2380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867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171140" y="1611404"/>
            <a:ext cx="2677296" cy="238099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r>
              <a:rPr lang="en-US" sz="1333" dirty="0"/>
              <a:t> </a:t>
            </a:r>
          </a:p>
          <a:p>
            <a:pPr lvl="0" algn="ctr" defTabSz="1219170">
              <a:spcBef>
                <a:spcPct val="20000"/>
              </a:spcBef>
              <a:defRPr/>
            </a:pP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8995061" y="3813144"/>
            <a:ext cx="2677296" cy="23809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86301" y="2195018"/>
            <a:ext cx="5030956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3" y="2182184"/>
            <a:ext cx="5030956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6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2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6293323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6286299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865264" y="1672313"/>
            <a:ext cx="501691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96710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6293321" y="1672313"/>
            <a:ext cx="501691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6324767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4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7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1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865265" y="1710413"/>
            <a:ext cx="331547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90156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50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520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450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452024" y="1710413"/>
            <a:ext cx="331547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69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0264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80334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80264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8033424" y="1710413"/>
            <a:ext cx="3315472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81583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6100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4149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7123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768022" y="1604356"/>
            <a:ext cx="2490284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1829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1163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44778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3437752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3518651" y="1604356"/>
            <a:ext cx="2490284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3612458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46042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179190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6172164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6253063" y="1604356"/>
            <a:ext cx="2490284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6346870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963878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8897026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8890000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8970899" y="1604356"/>
            <a:ext cx="2490284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9064706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077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0392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90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677800" y="1622925"/>
            <a:ext cx="204978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5501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6311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96259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789232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>
            <a:off x="2870132" y="1622925"/>
            <a:ext cx="204978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94734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05939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99254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498552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066420" y="1622925"/>
            <a:ext cx="204978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4363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25124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7184396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7177369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7258270" y="1622925"/>
            <a:ext cx="2049781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733548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943702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9370168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9363141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9444042" y="1622925"/>
            <a:ext cx="2049781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952125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612067" y="1872883"/>
            <a:ext cx="5176696" cy="2707424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38696" y="2013587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799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5133752" y="1731349"/>
            <a:ext cx="1945525" cy="4155551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268894" y="2303485"/>
            <a:ext cx="1675244" cy="304373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840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4365005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4438652" y="1934377"/>
            <a:ext cx="3403643" cy="2708115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2400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sz="2400" dirty="0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93535" y="2062632"/>
            <a:ext cx="3090911" cy="1747861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7582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4363412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903452" y="1431958"/>
            <a:ext cx="2196983" cy="4642471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501393" y="6074429"/>
            <a:ext cx="3094309" cy="317500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7921" y="2085073"/>
            <a:ext cx="1871539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013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ADCD-74FD-40A6-8DFE-CC33B1A4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4A80E-95EA-440F-8F57-7F4056BF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80E83-9DE2-41FB-B42C-968F06E3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C722E-19C1-4BA4-B74D-00AA2B64D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D954E-65AA-42EA-8306-9BE93B6E5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50F82-3C33-4D10-9950-4FE1A1B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96A01-B82D-4006-9433-F2B1B720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33B9B-40B6-4190-A4D2-898DF48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403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558336" y="1602393"/>
            <a:ext cx="5867577" cy="4668552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808961" y="1823491"/>
            <a:ext cx="5344831" cy="30131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995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78174" y="1674245"/>
            <a:ext cx="4435653" cy="574884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86721" y="2170340"/>
            <a:ext cx="3566033" cy="476832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951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996304" y="1975549"/>
            <a:ext cx="5176696" cy="2707424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822933" y="2116253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181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584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6584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11496242" y="317598"/>
            <a:ext cx="384047" cy="314532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9494" y="263969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6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3461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5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7" grpId="0" animBg="1"/>
      <p:bldP spid="40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936802" y="2035606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08759" y="3327601"/>
            <a:ext cx="1330252" cy="132985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251201" y="1499451"/>
            <a:ext cx="1330252" cy="132985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045690" y="3337761"/>
            <a:ext cx="1330252" cy="132985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229355" y="5147144"/>
            <a:ext cx="1330252" cy="1329856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2350" y="473763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560425" y="590018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659758" y="171695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2"/>
          </p:nvPr>
        </p:nvSpPr>
        <p:spPr>
          <a:xfrm>
            <a:off x="5675766" y="4763299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animBg="1"/>
      <p:bldP spid="62" grpId="0" animBg="1"/>
      <p:bldP spid="6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25458" y="1687978"/>
            <a:ext cx="3163241" cy="31623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18E8-5E66-4E37-832D-A5C24F40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AF9E1-70E6-45B5-89F4-DF8D58C7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4B40-8A51-4DEF-8FE7-6622D926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DBC0-D105-4752-A2E6-718415A3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CBB5D-AD96-4735-8978-97B93165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FFA0A-124B-4D05-B5A2-32B00864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8BD37-A010-4411-AEBA-78642A6E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A4EA-CDAB-4A99-BE36-6DF5FC79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98BF-80AF-4CE6-AFD9-58D75090A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F31F3-8F1E-4EFE-A984-7A814ADAA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40F05-4FE8-456A-9D6F-16056503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46FE3-4DC3-4A8D-8E28-81DB757A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B944-63F2-45DB-B0A7-E965F5A3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716A-364A-4396-9C2E-3C15A8E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F067-2DA9-4661-8E88-39B8B5F87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D7C8D-F59A-4A54-B7A4-26892613B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FD026-5E61-4E25-B56D-593390EA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F8CD7-9B81-4844-9558-5107E8D4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D301F-E78A-482F-BD5C-E75D8929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2CDF3-6BCD-45DC-AA77-F4B46C92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D24DB-60E7-4BE0-AF86-347F521E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FAAB-DD07-4B94-A01D-7BEE10D5C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2C4C-56DC-41A3-BEC2-5E21DBE69EB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845D-12FA-4AE4-BCBB-E33830106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3601E-B97A-48ED-906B-7D0F0D823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7C133-C4C4-4A56-94C5-B3A25F69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5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5" r:id="rId44"/>
    <p:sldLayoutId id="2147483706" r:id="rId45"/>
    <p:sldLayoutId id="2147483707" r:id="rId46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52E7F-6307-4F7D-BF68-9BD4EB3B0F0B}"/>
              </a:ext>
            </a:extLst>
          </p:cNvPr>
          <p:cNvSpPr/>
          <p:nvPr/>
        </p:nvSpPr>
        <p:spPr>
          <a:xfrm>
            <a:off x="223935" y="149290"/>
            <a:ext cx="11719249" cy="6559419"/>
          </a:xfrm>
          <a:prstGeom prst="rect">
            <a:avLst/>
          </a:prstGeom>
          <a:solidFill>
            <a:srgbClr val="F89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9DE86-3028-4483-A3AC-47BEC23E8DD1}"/>
              </a:ext>
            </a:extLst>
          </p:cNvPr>
          <p:cNvSpPr txBox="1"/>
          <p:nvPr/>
        </p:nvSpPr>
        <p:spPr>
          <a:xfrm>
            <a:off x="755514" y="799125"/>
            <a:ext cx="10680971" cy="157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Austin Bike Sharing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36271-E28B-4C04-A06F-ED2ACF7A5F9C}"/>
              </a:ext>
            </a:extLst>
          </p:cNvPr>
          <p:cNvSpPr txBox="1"/>
          <p:nvPr/>
        </p:nvSpPr>
        <p:spPr>
          <a:xfrm>
            <a:off x="755514" y="5818493"/>
            <a:ext cx="1068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Henry Chang | </a:t>
            </a:r>
            <a:r>
              <a:rPr lang="en-US" sz="2000" dirty="0" err="1">
                <a:solidFill>
                  <a:schemeClr val="bg1"/>
                </a:solidFill>
              </a:rPr>
              <a:t>Vir</a:t>
            </a:r>
            <a:r>
              <a:rPr lang="en-US" sz="2000" dirty="0">
                <a:solidFill>
                  <a:schemeClr val="bg1"/>
                </a:solidFill>
              </a:rPr>
              <a:t> Mehta						        Akhil Reddy | Rachel 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95E88-5AC4-4580-AD21-EDD2B776C8E2}"/>
              </a:ext>
            </a:extLst>
          </p:cNvPr>
          <p:cNvSpPr txBox="1"/>
          <p:nvPr/>
        </p:nvSpPr>
        <p:spPr>
          <a:xfrm>
            <a:off x="2665656" y="2380221"/>
            <a:ext cx="683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Solving Austin’s Biggest Problem</a:t>
            </a:r>
          </a:p>
        </p:txBody>
      </p:sp>
    </p:spTree>
    <p:extLst>
      <p:ext uri="{BB962C8B-B14F-4D97-AF65-F5344CB8AC3E}">
        <p14:creationId xmlns:p14="http://schemas.microsoft.com/office/powerpoint/2010/main" val="64235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4422A-547E-4017-8216-A3AA9627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01" y="1539388"/>
            <a:ext cx="5147729" cy="343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22077-B754-4C0A-BAE6-D8F3AF47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82" y="1539388"/>
            <a:ext cx="5147729" cy="3431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2723F-E17B-47E1-9BC0-A80869346FB0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13" name="Graphic 12" descr="Stopwatch">
            <a:extLst>
              <a:ext uri="{FF2B5EF4-FFF2-40B4-BE49-F238E27FC236}">
                <a16:creationId xmlns:a16="http://schemas.microsoft.com/office/drawing/2014/main" id="{D9E97BFA-2E31-4447-8A37-C3AB6271F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4A6653-0501-484A-A014-BE94DF9A4ACC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Time of Day</a:t>
            </a:r>
          </a:p>
        </p:txBody>
      </p:sp>
    </p:spTree>
    <p:extLst>
      <p:ext uri="{BB962C8B-B14F-4D97-AF65-F5344CB8AC3E}">
        <p14:creationId xmlns:p14="http://schemas.microsoft.com/office/powerpoint/2010/main" val="27620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12CAB-0F34-4F1F-9DE9-74E85FE2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2" y="1893815"/>
            <a:ext cx="5487650" cy="365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310AE-AE2C-4DC1-98AA-D45FE578BC06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A7E94B20-EDE9-4CCA-9E64-33A0DA85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8FAC1-92FA-46F5-B0E7-985164A9C15D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Trends During ACL</a:t>
            </a:r>
          </a:p>
        </p:txBody>
      </p:sp>
      <p:pic>
        <p:nvPicPr>
          <p:cNvPr id="9" name="Picture 8" descr="Image result for austin city limits">
            <a:extLst>
              <a:ext uri="{FF2B5EF4-FFF2-40B4-BE49-F238E27FC236}">
                <a16:creationId xmlns:a16="http://schemas.microsoft.com/office/drawing/2014/main" id="{6814AEDC-CE27-4108-A7C2-E6AD8AFD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536" y="2068986"/>
            <a:ext cx="5286610" cy="349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Cold days : &lt;60F, Hot days: &gt;80F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41F6D-7336-4C41-BB03-F0BACBA8E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7" y="2509476"/>
            <a:ext cx="1064218" cy="10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21491-6C1F-47E1-B1D5-F52DC8DAE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13" y="2509476"/>
            <a:ext cx="1235732" cy="1235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F644D-9267-4311-9C6F-AF36BDCF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11" y="2394660"/>
            <a:ext cx="1140227" cy="1140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C743AE-0296-41B0-B219-1EC6DAEF0A7E}"/>
              </a:ext>
            </a:extLst>
          </p:cNvPr>
          <p:cNvSpPr txBox="1"/>
          <p:nvPr/>
        </p:nvSpPr>
        <p:spPr>
          <a:xfrm>
            <a:off x="531845" y="4278326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% Drop in Rides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F47CD-6AC4-4B87-9AB4-BDF95281F08C}"/>
              </a:ext>
            </a:extLst>
          </p:cNvPr>
          <p:cNvSpPr txBox="1"/>
          <p:nvPr/>
        </p:nvSpPr>
        <p:spPr>
          <a:xfrm>
            <a:off x="2662335" y="4232561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290C7"/>
                </a:solidFill>
              </a:rPr>
              <a:t>67%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42DBE-7B0B-4839-B4FD-95BC8D0EB30A}"/>
              </a:ext>
            </a:extLst>
          </p:cNvPr>
          <p:cNvSpPr txBox="1"/>
          <p:nvPr/>
        </p:nvSpPr>
        <p:spPr>
          <a:xfrm>
            <a:off x="5830078" y="4220724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78932"/>
                </a:solidFill>
              </a:rPr>
              <a:t>36%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BA557-5D01-4BA2-AFE1-37905B42C383}"/>
              </a:ext>
            </a:extLst>
          </p:cNvPr>
          <p:cNvSpPr txBox="1"/>
          <p:nvPr/>
        </p:nvSpPr>
        <p:spPr>
          <a:xfrm>
            <a:off x="8842311" y="4232560"/>
            <a:ext cx="148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2C7A4"/>
                </a:solidFill>
              </a:rPr>
              <a:t>72%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DF100-42FF-4676-9530-DE441AA49A89}"/>
              </a:ext>
            </a:extLst>
          </p:cNvPr>
          <p:cNvSpPr txBox="1"/>
          <p:nvPr/>
        </p:nvSpPr>
        <p:spPr>
          <a:xfrm>
            <a:off x="2321504" y="1771182"/>
            <a:ext cx="201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90C7"/>
                </a:solidFill>
              </a:rPr>
              <a:t>Rainy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0C523-181C-43F6-8D97-07F532AA8BD9}"/>
              </a:ext>
            </a:extLst>
          </p:cNvPr>
          <p:cNvSpPr txBox="1"/>
          <p:nvPr/>
        </p:nvSpPr>
        <p:spPr>
          <a:xfrm>
            <a:off x="5330112" y="1771181"/>
            <a:ext cx="21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78932"/>
                </a:solidFill>
              </a:rPr>
              <a:t>Hot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AF6CD-220C-45D9-BED7-6C1535C7A1DB}"/>
              </a:ext>
            </a:extLst>
          </p:cNvPr>
          <p:cNvSpPr txBox="1"/>
          <p:nvPr/>
        </p:nvSpPr>
        <p:spPr>
          <a:xfrm>
            <a:off x="8473447" y="1771180"/>
            <a:ext cx="1877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C7A4"/>
                </a:solidFill>
              </a:rPr>
              <a:t>Cold Days</a:t>
            </a:r>
            <a:endParaRPr lang="en-US" sz="3600" b="1" dirty="0">
              <a:solidFill>
                <a:srgbClr val="32C7A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28B7B-8595-450D-B6DE-BF5A852EB725}"/>
              </a:ext>
            </a:extLst>
          </p:cNvPr>
          <p:cNvSpPr txBox="1"/>
          <p:nvPr/>
        </p:nvSpPr>
        <p:spPr>
          <a:xfrm>
            <a:off x="-1" y="-3"/>
            <a:ext cx="15447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Weather</a:t>
            </a:r>
          </a:p>
        </p:txBody>
      </p:sp>
      <p:pic>
        <p:nvPicPr>
          <p:cNvPr id="23" name="Graphic 22" descr="Lightning">
            <a:extLst>
              <a:ext uri="{FF2B5EF4-FFF2-40B4-BE49-F238E27FC236}">
                <a16:creationId xmlns:a16="http://schemas.microsoft.com/office/drawing/2014/main" id="{85744F44-1852-4872-B9D6-99F64066A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795" y="-34890"/>
            <a:ext cx="461665" cy="461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31E186-2E1B-45BD-8794-FBC5DAAE89C4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Impact of Weather on Bike Sharing</a:t>
            </a:r>
          </a:p>
        </p:txBody>
      </p:sp>
    </p:spTree>
    <p:extLst>
      <p:ext uri="{BB962C8B-B14F-4D97-AF65-F5344CB8AC3E}">
        <p14:creationId xmlns:p14="http://schemas.microsoft.com/office/powerpoint/2010/main" val="291294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9483EC1-7A21-4B88-9238-02DC7F022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360" r="8674" b="1837"/>
          <a:stretch/>
        </p:blipFill>
        <p:spPr>
          <a:xfrm>
            <a:off x="270588" y="1478217"/>
            <a:ext cx="5626375" cy="2965141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595C25-3718-49D0-987F-AFB34EDE3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736" r="7771" b="3463"/>
          <a:stretch/>
        </p:blipFill>
        <p:spPr>
          <a:xfrm>
            <a:off x="5896963" y="3925314"/>
            <a:ext cx="5286291" cy="2785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29C79C-2FA7-4447-85EB-B8BF8F0F96A1}"/>
              </a:ext>
            </a:extLst>
          </p:cNvPr>
          <p:cNvSpPr txBox="1"/>
          <p:nvPr/>
        </p:nvSpPr>
        <p:spPr>
          <a:xfrm>
            <a:off x="-1" y="-3"/>
            <a:ext cx="21572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Demographics</a:t>
            </a:r>
          </a:p>
        </p:txBody>
      </p:sp>
      <p:pic>
        <p:nvPicPr>
          <p:cNvPr id="17" name="Graphic 16" descr="Dance">
            <a:extLst>
              <a:ext uri="{FF2B5EF4-FFF2-40B4-BE49-F238E27FC236}">
                <a16:creationId xmlns:a16="http://schemas.microsoft.com/office/drawing/2014/main" id="{9B935CD3-97CD-413F-AAB9-A76310794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4776" y="0"/>
            <a:ext cx="369332" cy="369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51BA5-5B1B-4694-B074-AA000C07DCC3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Demographic Factor</a:t>
            </a:r>
          </a:p>
        </p:txBody>
      </p:sp>
      <p:pic>
        <p:nvPicPr>
          <p:cNvPr id="2052" name="Picture 4" descr="Image result for young person walking to work">
            <a:extLst>
              <a:ext uri="{FF2B5EF4-FFF2-40B4-BE49-F238E27FC236}">
                <a16:creationId xmlns:a16="http://schemas.microsoft.com/office/drawing/2014/main" id="{A86DD2F5-80AF-4662-94A5-B823400D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72" y="1283765"/>
            <a:ext cx="4446934" cy="25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5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35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- Trend in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E490-049E-514B-BCAB-87FC731C9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5" t="18509" r="18272" b="11490"/>
          <a:stretch/>
        </p:blipFill>
        <p:spPr>
          <a:xfrm>
            <a:off x="2565080" y="1265250"/>
            <a:ext cx="7081838" cy="52877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185644"/>
            <a:ext cx="1779860" cy="859053"/>
            <a:chOff x="10089831" y="1714157"/>
            <a:chExt cx="177986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90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Rush Hour Sunny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214219"/>
            <a:ext cx="1779860" cy="859053"/>
            <a:chOff x="10089831" y="1714157"/>
            <a:chExt cx="177986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5D5D6-FF05-B04B-BEC7-75BAC4F9DC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11448" r="12265"/>
          <a:stretch/>
        </p:blipFill>
        <p:spPr>
          <a:xfrm>
            <a:off x="2557272" y="1353462"/>
            <a:ext cx="707745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0136-7156-644E-A025-D81A2C9D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Rush Hour Rainy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9BA7-B6B7-AE40-BE89-0779573C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Bike Borrow and Return on Google map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9C83D-B7BF-0C4B-A296-5E3F30408516}"/>
              </a:ext>
            </a:extLst>
          </p:cNvPr>
          <p:cNvGrpSpPr/>
          <p:nvPr/>
        </p:nvGrpSpPr>
        <p:grpSpPr>
          <a:xfrm>
            <a:off x="9855200" y="2214219"/>
            <a:ext cx="1779860" cy="859053"/>
            <a:chOff x="10089831" y="1714157"/>
            <a:chExt cx="1779860" cy="8590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BEA7CC-B20C-B74C-9EFA-0958F961343D}"/>
                </a:ext>
              </a:extLst>
            </p:cNvPr>
            <p:cNvSpPr/>
            <p:nvPr/>
          </p:nvSpPr>
          <p:spPr bwMode="auto">
            <a:xfrm>
              <a:off x="10089831" y="1747547"/>
              <a:ext cx="274320" cy="274320"/>
            </a:xfrm>
            <a:prstGeom prst="ellipse">
              <a:avLst/>
            </a:prstGeom>
            <a:solidFill>
              <a:srgbClr val="7030A0">
                <a:alpha val="73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89FC9C-09BA-C747-B68C-3A2375312F1A}"/>
                </a:ext>
              </a:extLst>
            </p:cNvPr>
            <p:cNvSpPr/>
            <p:nvPr/>
          </p:nvSpPr>
          <p:spPr bwMode="auto">
            <a:xfrm>
              <a:off x="10089831" y="2235295"/>
              <a:ext cx="274320" cy="274320"/>
            </a:xfrm>
            <a:prstGeom prst="ellipse">
              <a:avLst/>
            </a:prstGeom>
            <a:solidFill>
              <a:srgbClr val="CE0056">
                <a:alpha val="7294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42CFA-83CB-E141-A76B-E88F5D54CED6}"/>
                </a:ext>
              </a:extLst>
            </p:cNvPr>
            <p:cNvSpPr txBox="1"/>
            <p:nvPr/>
          </p:nvSpPr>
          <p:spPr>
            <a:xfrm>
              <a:off x="10364151" y="1714157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Return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61D98-F19C-314E-8282-001230ED3B88}"/>
                </a:ext>
              </a:extLst>
            </p:cNvPr>
            <p:cNvSpPr txBox="1"/>
            <p:nvPr/>
          </p:nvSpPr>
          <p:spPr>
            <a:xfrm>
              <a:off x="10364151" y="220387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Borrow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BEE4FA-B7CD-1747-91F8-92CD24D0EE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18277" r="25998" b="3959"/>
          <a:stretch/>
        </p:blipFill>
        <p:spPr>
          <a:xfrm>
            <a:off x="2557272" y="1299913"/>
            <a:ext cx="707745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9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DD64-8911-4899-A562-44AC64C8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516467"/>
            <a:ext cx="7518400" cy="1463253"/>
          </a:xfrm>
        </p:spPr>
        <p:txBody>
          <a:bodyPr/>
          <a:lstStyle/>
          <a:p>
            <a:r>
              <a:rPr lang="en-US" sz="9600" dirty="0"/>
              <a:t>Thank You</a:t>
            </a:r>
          </a:p>
        </p:txBody>
      </p:sp>
      <p:pic>
        <p:nvPicPr>
          <p:cNvPr id="1026" name="Picture 2" descr="Image result for bikeshare austin">
            <a:extLst>
              <a:ext uri="{FF2B5EF4-FFF2-40B4-BE49-F238E27FC236}">
                <a16:creationId xmlns:a16="http://schemas.microsoft.com/office/drawing/2014/main" id="{04AC85C8-C967-42CC-8244-1F211433B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40" y="2140909"/>
            <a:ext cx="5611520" cy="420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1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>
          <a:xfrm>
            <a:off x="11683999" y="6458500"/>
            <a:ext cx="508001" cy="366183"/>
          </a:xfrm>
        </p:spPr>
        <p:txBody>
          <a:bodyPr/>
          <a:lstStyle/>
          <a:p>
            <a:pPr defTabSz="1375467"/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pPr defTabSz="1375467"/>
              <a:t>2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  <a:latin typeface="Roboto Condensed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2899385" y="2656078"/>
            <a:ext cx="1113972" cy="2176378"/>
            <a:chOff x="2477556" y="2740657"/>
            <a:chExt cx="835479" cy="1632283"/>
          </a:xfrm>
        </p:grpSpPr>
        <p:grpSp>
          <p:nvGrpSpPr>
            <p:cNvPr id="3" name="Group 225"/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2793619" y="2740657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grpSp>
        <p:nvGrpSpPr>
          <p:cNvPr id="5" name="Group 225"/>
          <p:cNvGrpSpPr/>
          <p:nvPr/>
        </p:nvGrpSpPr>
        <p:grpSpPr>
          <a:xfrm>
            <a:off x="2899385" y="672401"/>
            <a:ext cx="1113972" cy="1113972"/>
            <a:chOff x="864537" y="1822859"/>
            <a:chExt cx="971309" cy="971307"/>
          </a:xfrm>
        </p:grpSpPr>
        <p:sp>
          <p:nvSpPr>
            <p:cNvPr id="41" name="Oval 40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grpSp>
        <p:nvGrpSpPr>
          <p:cNvPr id="7" name="Group 225"/>
          <p:cNvGrpSpPr/>
          <p:nvPr/>
        </p:nvGrpSpPr>
        <p:grpSpPr>
          <a:xfrm>
            <a:off x="2899385" y="5241527"/>
            <a:ext cx="1113972" cy="1113972"/>
            <a:chOff x="864537" y="1822859"/>
            <a:chExt cx="971309" cy="971307"/>
          </a:xfrm>
        </p:grpSpPr>
        <p:sp>
          <p:nvSpPr>
            <p:cNvPr id="53" name="Oval 52"/>
            <p:cNvSpPr/>
            <p:nvPr/>
          </p:nvSpPr>
          <p:spPr>
            <a:xfrm>
              <a:off x="932451" y="1890773"/>
              <a:ext cx="835480" cy="83547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64537" y="1822859"/>
              <a:ext cx="971309" cy="971307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grpSp>
        <p:nvGrpSpPr>
          <p:cNvPr id="8" name="Group 54"/>
          <p:cNvGrpSpPr/>
          <p:nvPr/>
        </p:nvGrpSpPr>
        <p:grpSpPr>
          <a:xfrm>
            <a:off x="2899385" y="2195441"/>
            <a:ext cx="1113972" cy="2297721"/>
            <a:chOff x="1810871" y="2768052"/>
            <a:chExt cx="835479" cy="1723291"/>
          </a:xfrm>
        </p:grpSpPr>
        <p:grpSp>
          <p:nvGrpSpPr>
            <p:cNvPr id="9" name="Group 225"/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32451" y="1890774"/>
                <a:ext cx="835480" cy="8354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1867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57" name="Freeform 178"/>
            <p:cNvSpPr>
              <a:spLocks noEditPoints="1"/>
            </p:cNvSpPr>
            <p:nvPr/>
          </p:nvSpPr>
          <p:spPr bwMode="auto">
            <a:xfrm>
              <a:off x="2026708" y="4174007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Roboto Condensed"/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1770398" y="969695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770398" y="4021337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770398" y="2495516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770398" y="5547157"/>
            <a:ext cx="508000" cy="508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cxnSp>
        <p:nvCxnSpPr>
          <p:cNvPr id="70" name="Straight Connector 22"/>
          <p:cNvCxnSpPr/>
          <p:nvPr/>
        </p:nvCxnSpPr>
        <p:spPr>
          <a:xfrm rot="10800000" flipH="1">
            <a:off x="2037369" y="1222372"/>
            <a:ext cx="807137" cy="3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0800000" flipH="1">
            <a:off x="2037369" y="2747253"/>
            <a:ext cx="807137" cy="3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 flipH="1">
            <a:off x="2037369" y="4272135"/>
            <a:ext cx="807137" cy="3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H="1">
            <a:off x="2037369" y="5797017"/>
            <a:ext cx="807137" cy="3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0"/>
          <p:cNvGrpSpPr/>
          <p:nvPr/>
        </p:nvGrpSpPr>
        <p:grpSpPr>
          <a:xfrm>
            <a:off x="4174931" y="1057271"/>
            <a:ext cx="2946400" cy="452184"/>
            <a:chOff x="1270277" y="1233504"/>
            <a:chExt cx="3048000" cy="339138"/>
          </a:xfrm>
        </p:grpSpPr>
        <p:sp>
          <p:nvSpPr>
            <p:cNvPr id="97" name="Text Placeholder 3"/>
            <p:cNvSpPr txBox="1">
              <a:spLocks/>
            </p:cNvSpPr>
            <p:nvPr/>
          </p:nvSpPr>
          <p:spPr>
            <a:xfrm>
              <a:off x="1270277" y="1233504"/>
              <a:ext cx="110607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237DB9"/>
                  </a:solidFill>
                  <a:latin typeface="Roboto Medium"/>
                </a:rPr>
                <a:t>Objective</a:t>
              </a:r>
            </a:p>
          </p:txBody>
        </p:sp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  <a:cs typeface="+mj-cs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4174931" y="2583791"/>
            <a:ext cx="2946400" cy="452184"/>
            <a:chOff x="1270277" y="1233504"/>
            <a:chExt cx="3048000" cy="339138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1135922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15AA96"/>
                  </a:solidFill>
                  <a:latin typeface="Roboto Medium"/>
                </a:rPr>
                <a:t>Approach</a:t>
              </a: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  <a:cs typeface="+mj-cs"/>
                </a:rPr>
                <a:t>.</a:t>
              </a: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4174930" y="4070046"/>
            <a:ext cx="1113972" cy="848121"/>
            <a:chOff x="1242149" y="1026386"/>
            <a:chExt cx="3076128" cy="784830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42149" y="1026386"/>
              <a:ext cx="620196" cy="78483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9BB955"/>
                  </a:solidFill>
                  <a:latin typeface="Roboto Medium"/>
                </a:rPr>
                <a:t>EDA </a:t>
              </a:r>
            </a:p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9BB955"/>
                  </a:solidFill>
                  <a:latin typeface="Roboto Medium"/>
                </a:rPr>
                <a:t> </a:t>
              </a:r>
            </a:p>
            <a:p>
              <a:pPr algn="l" defTabSz="1219170">
                <a:spcBef>
                  <a:spcPct val="20000"/>
                </a:spcBef>
                <a:defRPr/>
              </a:pPr>
              <a:endParaRPr lang="en-US" sz="2000" dirty="0">
                <a:solidFill>
                  <a:srgbClr val="9BB955"/>
                </a:solidFill>
                <a:latin typeface="Roboto Medium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  <a:cs typeface="+mj-cs"/>
                </a:rPr>
                <a:t>.</a:t>
              </a: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4151293" y="5661383"/>
            <a:ext cx="2993674" cy="677108"/>
            <a:chOff x="1221372" y="1301505"/>
            <a:chExt cx="3096905" cy="507831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21372" y="1301505"/>
              <a:ext cx="2212145" cy="507831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F19B14"/>
                  </a:solidFill>
                  <a:latin typeface="Roboto Medium"/>
                </a:rPr>
                <a:t>Insights and</a:t>
              </a:r>
            </a:p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dirty="0">
                  <a:solidFill>
                    <a:srgbClr val="F19B14"/>
                  </a:solidFill>
                  <a:latin typeface="Roboto Medium"/>
                </a:rPr>
                <a:t>Recommendations</a:t>
              </a:r>
              <a:endParaRPr lang="en-US" sz="1600" dirty="0">
                <a:solidFill>
                  <a:srgbClr val="F19B14"/>
                </a:solidFill>
                <a:latin typeface="Roboto Medium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  <a:cs typeface="+mj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99DB63-C84B-44A6-AA21-042D5347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21" y="908511"/>
            <a:ext cx="600944" cy="600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6DE44-3BF1-41BD-957A-56DDA3B3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28" y="2464378"/>
            <a:ext cx="599599" cy="5995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9A4843-0B89-49C6-8967-6B2E464293E9}"/>
              </a:ext>
            </a:extLst>
          </p:cNvPr>
          <p:cNvSpPr txBox="1"/>
          <p:nvPr/>
        </p:nvSpPr>
        <p:spPr>
          <a:xfrm>
            <a:off x="1823116" y="916595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ontAwesome" pitchFamily="2" charset="0"/>
              </a:rPr>
              <a:t>1</a:t>
            </a:r>
            <a:endParaRPr lang="en-US" sz="2000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4CF1A3-0BC5-4FAC-A8E5-4155012CC1D6}"/>
              </a:ext>
            </a:extLst>
          </p:cNvPr>
          <p:cNvSpPr txBox="1"/>
          <p:nvPr/>
        </p:nvSpPr>
        <p:spPr>
          <a:xfrm>
            <a:off x="1837331" y="2435054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07F71"/>
                </a:solidFill>
                <a:latin typeface="FontAwesome" pitchFamily="2" charset="0"/>
              </a:rPr>
              <a:t>2</a:t>
            </a:r>
            <a:endParaRPr lang="en-US" sz="2000" b="1" dirty="0">
              <a:solidFill>
                <a:srgbClr val="107F71"/>
              </a:solidFill>
              <a:latin typeface="FontAwesome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2F4C05-4EE4-4EE2-AE43-3BBC4B691F60}"/>
              </a:ext>
            </a:extLst>
          </p:cNvPr>
          <p:cNvSpPr txBox="1"/>
          <p:nvPr/>
        </p:nvSpPr>
        <p:spPr>
          <a:xfrm>
            <a:off x="1835131" y="3959931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68F3B"/>
                </a:solidFill>
                <a:latin typeface="FontAwesome" pitchFamily="2" charset="0"/>
              </a:rPr>
              <a:t>3</a:t>
            </a:r>
            <a:endParaRPr lang="en-US" sz="2000" b="1" dirty="0">
              <a:solidFill>
                <a:srgbClr val="768F3B"/>
              </a:solidFill>
              <a:latin typeface="FontAwesome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6031A1-96C4-467E-ABD0-9071B37F9AF7}"/>
              </a:ext>
            </a:extLst>
          </p:cNvPr>
          <p:cNvSpPr txBox="1"/>
          <p:nvPr/>
        </p:nvSpPr>
        <p:spPr>
          <a:xfrm>
            <a:off x="1829036" y="5484808"/>
            <a:ext cx="4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B9750B"/>
                </a:solidFill>
                <a:latin typeface="FontAwesome" pitchFamily="2" charset="0"/>
              </a:rPr>
              <a:t>4</a:t>
            </a:r>
            <a:endParaRPr lang="en-US" sz="2000" b="1" dirty="0">
              <a:solidFill>
                <a:srgbClr val="B9750B"/>
              </a:solidFill>
              <a:latin typeface="FontAwesome" pitchFamily="2" charset="0"/>
            </a:endParaRPr>
          </a:p>
        </p:txBody>
      </p:sp>
      <p:pic>
        <p:nvPicPr>
          <p:cNvPr id="1026" name="Picture 2" descr="Image result for austin traffic">
            <a:extLst>
              <a:ext uri="{FF2B5EF4-FFF2-40B4-BE49-F238E27FC236}">
                <a16:creationId xmlns:a16="http://schemas.microsoft.com/office/drawing/2014/main" id="{2C2220CD-3294-463B-98FD-7287248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68" y="1304334"/>
            <a:ext cx="6231790" cy="415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F7B62B0C-4F83-4C31-8F50-026E29FBF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2054" y="5379091"/>
            <a:ext cx="835852" cy="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8854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CEA39-95E6-4D86-B01A-B73C0CB0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DC9BA-C059-4DB1-AD03-19ED4DAD59E7}"/>
              </a:ext>
            </a:extLst>
          </p:cNvPr>
          <p:cNvSpPr txBox="1"/>
          <p:nvPr/>
        </p:nvSpPr>
        <p:spPr>
          <a:xfrm>
            <a:off x="1310799" y="4512496"/>
            <a:ext cx="18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Outcomes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9F03E-C97F-4B9A-8D62-EFF49A4C589C}"/>
              </a:ext>
            </a:extLst>
          </p:cNvPr>
          <p:cNvSpPr txBox="1"/>
          <p:nvPr/>
        </p:nvSpPr>
        <p:spPr>
          <a:xfrm>
            <a:off x="706193" y="1193836"/>
            <a:ext cx="181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Objective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D3145A-18E7-4CBB-9A13-9CB42448D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899164"/>
              </p:ext>
            </p:extLst>
          </p:nvPr>
        </p:nvGraphicFramePr>
        <p:xfrm>
          <a:off x="359964" y="12069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E116BCB-88EC-48CD-A241-1F86BD2142C9}"/>
              </a:ext>
            </a:extLst>
          </p:cNvPr>
          <p:cNvSpPr txBox="1"/>
          <p:nvPr/>
        </p:nvSpPr>
        <p:spPr>
          <a:xfrm>
            <a:off x="706193" y="408016"/>
            <a:ext cx="1077961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Objectives &amp; Hopeful Outcomes</a:t>
            </a:r>
          </a:p>
        </p:txBody>
      </p:sp>
      <p:pic>
        <p:nvPicPr>
          <p:cNvPr id="5126" name="Picture 6" descr="Image result for bicycle in austin">
            <a:extLst>
              <a:ext uri="{FF2B5EF4-FFF2-40B4-BE49-F238E27FC236}">
                <a16:creationId xmlns:a16="http://schemas.microsoft.com/office/drawing/2014/main" id="{FC6F3679-7F56-4047-A4F2-E14F02BD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42" y="142466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7CA71FA0-CA9A-4D1E-9C67-5B43C5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957" y="4714045"/>
            <a:ext cx="2656850" cy="17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/>
          <p:nvPr/>
        </p:nvGrpSpPr>
        <p:grpSpPr>
          <a:xfrm>
            <a:off x="210643" y="3209764"/>
            <a:ext cx="2038035" cy="2589719"/>
            <a:chOff x="793061" y="2154807"/>
            <a:chExt cx="1793081" cy="2210049"/>
          </a:xfrm>
        </p:grpSpPr>
        <p:sp>
          <p:nvSpPr>
            <p:cNvPr id="44" name="Round Same Side Corner Rectangle 43"/>
            <p:cNvSpPr/>
            <p:nvPr/>
          </p:nvSpPr>
          <p:spPr>
            <a:xfrm flipV="1">
              <a:off x="793061" y="2154807"/>
              <a:ext cx="1793081" cy="221004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42" name="Round Same Side Corner Rectangle 41"/>
            <p:cNvSpPr/>
            <p:nvPr/>
          </p:nvSpPr>
          <p:spPr>
            <a:xfrm flipV="1">
              <a:off x="793061" y="2154808"/>
              <a:ext cx="1793081" cy="216953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47" name="Text Placeholder 3"/>
          <p:cNvSpPr txBox="1">
            <a:spLocks/>
          </p:cNvSpPr>
          <p:nvPr/>
        </p:nvSpPr>
        <p:spPr>
          <a:xfrm>
            <a:off x="363564" y="4064259"/>
            <a:ext cx="1732194" cy="2051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85750" indent="-285750" algn="l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chemeClr val="tx1"/>
              </a:solidFill>
              <a:latin typeface="Roboto Condensed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5467"/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pPr defTabSz="1375467"/>
              <a:t>4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  <a:latin typeface="Roboto Condensed"/>
            </a:endParaRPr>
          </a:p>
        </p:txBody>
      </p:sp>
      <p:grpSp>
        <p:nvGrpSpPr>
          <p:cNvPr id="5" name="Group 49"/>
          <p:cNvGrpSpPr/>
          <p:nvPr/>
        </p:nvGrpSpPr>
        <p:grpSpPr>
          <a:xfrm rot="16200000" flipH="1" flipV="1">
            <a:off x="455537" y="2138878"/>
            <a:ext cx="1602872" cy="2038035"/>
            <a:chOff x="7162801" y="1192656"/>
            <a:chExt cx="1318260" cy="1628775"/>
          </a:xfrm>
        </p:grpSpPr>
        <p:sp>
          <p:nvSpPr>
            <p:cNvPr id="25" name="Rectangle 24"/>
            <p:cNvSpPr/>
            <p:nvPr/>
          </p:nvSpPr>
          <p:spPr>
            <a:xfrm>
              <a:off x="7162801" y="1192656"/>
              <a:ext cx="1219200" cy="162877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26" name="Rectangle 8"/>
            <p:cNvSpPr/>
            <p:nvPr/>
          </p:nvSpPr>
          <p:spPr>
            <a:xfrm>
              <a:off x="7261861" y="1192656"/>
              <a:ext cx="1219200" cy="1628775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02421" y="3256784"/>
            <a:ext cx="854400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</a:rPr>
              <a:t>Location</a:t>
            </a:r>
          </a:p>
        </p:txBody>
      </p:sp>
      <p:grpSp>
        <p:nvGrpSpPr>
          <p:cNvPr id="8" name="Group 45"/>
          <p:cNvGrpSpPr/>
          <p:nvPr/>
        </p:nvGrpSpPr>
        <p:grpSpPr>
          <a:xfrm>
            <a:off x="2718346" y="3219200"/>
            <a:ext cx="2039112" cy="2589719"/>
            <a:chOff x="793061" y="2154807"/>
            <a:chExt cx="1793081" cy="2210049"/>
          </a:xfrm>
        </p:grpSpPr>
        <p:sp>
          <p:nvSpPr>
            <p:cNvPr id="78" name="Round Same Side Corner Rectangle 77"/>
            <p:cNvSpPr/>
            <p:nvPr/>
          </p:nvSpPr>
          <p:spPr>
            <a:xfrm flipV="1">
              <a:off x="793061" y="2154807"/>
              <a:ext cx="1793081" cy="221004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79" name="Round Same Side Corner Rectangle 78"/>
            <p:cNvSpPr/>
            <p:nvPr/>
          </p:nvSpPr>
          <p:spPr>
            <a:xfrm flipV="1">
              <a:off x="793061" y="2154808"/>
              <a:ext cx="1793081" cy="2169539"/>
            </a:xfrm>
            <a:prstGeom prst="round2SameRect">
              <a:avLst>
                <a:gd name="adj1" fmla="val 8813"/>
                <a:gd name="adj2" fmla="val 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77" name="Text Placeholder 3"/>
          <p:cNvSpPr txBox="1">
            <a:spLocks/>
          </p:cNvSpPr>
          <p:nvPr/>
        </p:nvSpPr>
        <p:spPr>
          <a:xfrm>
            <a:off x="2869786" y="4213839"/>
            <a:ext cx="1733109" cy="11076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1333" baseline="0">
                <a:latin typeface="Roboto Condensed"/>
                <a:cs typeface="+mj-cs"/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>
              <a:defRPr/>
            </a:pPr>
            <a:r>
              <a:rPr lang="en-US" dirty="0"/>
              <a:t>Identify Type of Bike Share User</a:t>
            </a:r>
          </a:p>
          <a:p>
            <a:pPr>
              <a:defRPr/>
            </a:pPr>
            <a:r>
              <a:rPr lang="en-US" dirty="0"/>
              <a:t>Local30 / Local 365 Programs</a:t>
            </a:r>
          </a:p>
          <a:p>
            <a:endParaRPr lang="en-US" dirty="0"/>
          </a:p>
        </p:txBody>
      </p:sp>
      <p:grpSp>
        <p:nvGrpSpPr>
          <p:cNvPr id="9" name="Group 146"/>
          <p:cNvGrpSpPr/>
          <p:nvPr/>
        </p:nvGrpSpPr>
        <p:grpSpPr>
          <a:xfrm>
            <a:off x="5227124" y="3229165"/>
            <a:ext cx="2039112" cy="2589719"/>
            <a:chOff x="4589832" y="2718831"/>
            <a:chExt cx="1793081" cy="1942289"/>
          </a:xfrm>
        </p:grpSpPr>
        <p:grpSp>
          <p:nvGrpSpPr>
            <p:cNvPr id="10" name="Group 45"/>
            <p:cNvGrpSpPr/>
            <p:nvPr/>
          </p:nvGrpSpPr>
          <p:grpSpPr>
            <a:xfrm>
              <a:off x="4589832" y="2718831"/>
              <a:ext cx="1793081" cy="1942289"/>
              <a:chOff x="793061" y="2154807"/>
              <a:chExt cx="1793081" cy="2210049"/>
            </a:xfrm>
          </p:grpSpPr>
          <p:sp>
            <p:nvSpPr>
              <p:cNvPr id="98" name="Round Same Side Corner Rectangle 9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99" name="Round Same Side Corner Rectangle 98"/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97" name="Text Placeholder 3"/>
            <p:cNvSpPr txBox="1">
              <a:spLocks/>
            </p:cNvSpPr>
            <p:nvPr/>
          </p:nvSpPr>
          <p:spPr>
            <a:xfrm>
              <a:off x="4724373" y="3359702"/>
              <a:ext cx="1523999" cy="1538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11" name="Group 147"/>
          <p:cNvGrpSpPr/>
          <p:nvPr/>
        </p:nvGrpSpPr>
        <p:grpSpPr>
          <a:xfrm>
            <a:off x="7729481" y="3256784"/>
            <a:ext cx="2045533" cy="2589719"/>
            <a:chOff x="6623754" y="2718831"/>
            <a:chExt cx="1798727" cy="1942289"/>
          </a:xfrm>
        </p:grpSpPr>
        <p:grpSp>
          <p:nvGrpSpPr>
            <p:cNvPr id="12" name="Group 45"/>
            <p:cNvGrpSpPr/>
            <p:nvPr/>
          </p:nvGrpSpPr>
          <p:grpSpPr>
            <a:xfrm>
              <a:off x="6623754" y="2718831"/>
              <a:ext cx="1798727" cy="1942289"/>
              <a:chOff x="787415" y="2154807"/>
              <a:chExt cx="1798727" cy="2210049"/>
            </a:xfrm>
          </p:grpSpPr>
          <p:sp>
            <p:nvSpPr>
              <p:cNvPr id="118" name="Round Same Side Corner Rectangle 117"/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119" name="Round Same Side Corner Rectangle 118"/>
              <p:cNvSpPr/>
              <p:nvPr/>
            </p:nvSpPr>
            <p:spPr>
              <a:xfrm flipV="1">
                <a:off x="787415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117" name="Text Placeholder 3"/>
            <p:cNvSpPr txBox="1">
              <a:spLocks/>
            </p:cNvSpPr>
            <p:nvPr/>
          </p:nvSpPr>
          <p:spPr>
            <a:xfrm>
              <a:off x="6742072" y="3432785"/>
              <a:ext cx="1556441" cy="83075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‘Too Hot’ &amp; ‘Too Cold’ Temperatures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Impact of a Rainy Day on Demand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333" dirty="0">
                <a:solidFill>
                  <a:schemeClr val="tx1"/>
                </a:solidFill>
                <a:latin typeface="Roboto Condensed"/>
                <a:cs typeface="+mj-cs"/>
              </a:endParaRPr>
            </a:p>
          </p:txBody>
        </p:sp>
      </p:grpSp>
      <p:grpSp>
        <p:nvGrpSpPr>
          <p:cNvPr id="14" name="Group 49"/>
          <p:cNvGrpSpPr/>
          <p:nvPr/>
        </p:nvGrpSpPr>
        <p:grpSpPr>
          <a:xfrm rot="16200000" flipH="1" flipV="1">
            <a:off x="2936465" y="2128374"/>
            <a:ext cx="1602872" cy="2039112"/>
            <a:chOff x="7162800" y="1192655"/>
            <a:chExt cx="1318260" cy="1628775"/>
          </a:xfrm>
        </p:grpSpPr>
        <p:sp>
          <p:nvSpPr>
            <p:cNvPr id="81" name="Rectangle 24"/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82" name="Rectangle 8"/>
            <p:cNvSpPr/>
            <p:nvPr/>
          </p:nvSpPr>
          <p:spPr>
            <a:xfrm>
              <a:off x="7261860" y="1192655"/>
              <a:ext cx="1219200" cy="1628775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101" name="Rectangle 24"/>
          <p:cNvSpPr/>
          <p:nvPr/>
        </p:nvSpPr>
        <p:spPr>
          <a:xfrm rot="16200000" flipH="1" flipV="1">
            <a:off x="5505467" y="2078115"/>
            <a:ext cx="1482425" cy="2039112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133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102" name="Rectangle 8"/>
          <p:cNvSpPr/>
          <p:nvPr/>
        </p:nvSpPr>
        <p:spPr>
          <a:xfrm rot="16200000" flipH="1" flipV="1">
            <a:off x="5505467" y="2198563"/>
            <a:ext cx="1482425" cy="203911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133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08891" y="3227837"/>
            <a:ext cx="47557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  <a:latin typeface="Roboto Condensed"/>
              </a:rPr>
              <a:t>Time</a:t>
            </a:r>
          </a:p>
        </p:txBody>
      </p:sp>
      <p:grpSp>
        <p:nvGrpSpPr>
          <p:cNvPr id="18" name="Group 49"/>
          <p:cNvGrpSpPr/>
          <p:nvPr/>
        </p:nvGrpSpPr>
        <p:grpSpPr>
          <a:xfrm rot="16200000" flipH="1" flipV="1">
            <a:off x="7954021" y="2165958"/>
            <a:ext cx="1602872" cy="2039112"/>
            <a:chOff x="7162800" y="1192655"/>
            <a:chExt cx="1318260" cy="1628775"/>
          </a:xfrm>
        </p:grpSpPr>
        <p:sp>
          <p:nvSpPr>
            <p:cNvPr id="121" name="Rectangle 24"/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22" name="Rectangle 8"/>
            <p:cNvSpPr/>
            <p:nvPr/>
          </p:nvSpPr>
          <p:spPr>
            <a:xfrm>
              <a:off x="7261860" y="1192655"/>
              <a:ext cx="1219200" cy="1628775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8411817" y="3278559"/>
            <a:ext cx="68727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  <a:latin typeface="Roboto Condensed"/>
              </a:rPr>
              <a:t>Weather</a:t>
            </a:r>
          </a:p>
        </p:txBody>
      </p:sp>
      <p:grpSp>
        <p:nvGrpSpPr>
          <p:cNvPr id="19" name="Group 156"/>
          <p:cNvGrpSpPr/>
          <p:nvPr/>
        </p:nvGrpSpPr>
        <p:grpSpPr>
          <a:xfrm>
            <a:off x="1015860" y="1593421"/>
            <a:ext cx="10470124" cy="740555"/>
            <a:chOff x="1638198" y="1613582"/>
            <a:chExt cx="5981802" cy="555416"/>
          </a:xfrm>
        </p:grpSpPr>
        <p:sp>
          <p:nvSpPr>
            <p:cNvPr id="156" name="Rectangle 155"/>
            <p:cNvSpPr/>
            <p:nvPr/>
          </p:nvSpPr>
          <p:spPr bwMode="auto">
            <a:xfrm>
              <a:off x="4549141" y="1613582"/>
              <a:ext cx="45719" cy="2723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5467"/>
              <a:endParaRPr lang="en-US" sz="2667" baseline="-25000" dirty="0">
                <a:solidFill>
                  <a:srgbClr val="262626"/>
                </a:solidFill>
                <a:latin typeface="Roboto Condensed"/>
              </a:endParaRPr>
            </a:p>
          </p:txBody>
        </p:sp>
        <p:grpSp>
          <p:nvGrpSpPr>
            <p:cNvPr id="20" name="Group 154"/>
            <p:cNvGrpSpPr/>
            <p:nvPr/>
          </p:nvGrpSpPr>
          <p:grpSpPr>
            <a:xfrm>
              <a:off x="1638198" y="1885950"/>
              <a:ext cx="5981802" cy="283048"/>
              <a:chOff x="1638198" y="1730318"/>
              <a:chExt cx="5981802" cy="43868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49" name="U-Turn Arrow 148"/>
              <p:cNvSpPr/>
              <p:nvPr/>
            </p:nvSpPr>
            <p:spPr>
              <a:xfrm>
                <a:off x="1638198" y="1730318"/>
                <a:ext cx="5981802" cy="438680"/>
              </a:xfrm>
              <a:prstGeom prst="uturnArrow">
                <a:avLst>
                  <a:gd name="adj1" fmla="val 10530"/>
                  <a:gd name="adj2" fmla="val 25000"/>
                  <a:gd name="adj3" fmla="val 0"/>
                  <a:gd name="adj4" fmla="val 10911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150" name="U-Turn Arrow 149"/>
              <p:cNvSpPr/>
              <p:nvPr/>
            </p:nvSpPr>
            <p:spPr>
              <a:xfrm>
                <a:off x="3134653" y="1730318"/>
                <a:ext cx="2982068" cy="438680"/>
              </a:xfrm>
              <a:prstGeom prst="uturnArrow">
                <a:avLst>
                  <a:gd name="adj1" fmla="val 10530"/>
                  <a:gd name="adj2" fmla="val 25000"/>
                  <a:gd name="adj3" fmla="val 0"/>
                  <a:gd name="adj4" fmla="val 10911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</p:grpSp>
      <p:grpSp>
        <p:nvGrpSpPr>
          <p:cNvPr id="21" name="Group 152"/>
          <p:cNvGrpSpPr/>
          <p:nvPr/>
        </p:nvGrpSpPr>
        <p:grpSpPr>
          <a:xfrm>
            <a:off x="3923506" y="941871"/>
            <a:ext cx="4344987" cy="695439"/>
            <a:chOff x="2942630" y="1008183"/>
            <a:chExt cx="3258740" cy="521579"/>
          </a:xfrm>
        </p:grpSpPr>
        <p:sp>
          <p:nvSpPr>
            <p:cNvPr id="152" name="Rounded Rectangle 151"/>
            <p:cNvSpPr/>
            <p:nvPr/>
          </p:nvSpPr>
          <p:spPr bwMode="auto">
            <a:xfrm>
              <a:off x="2942630" y="1041099"/>
              <a:ext cx="3258740" cy="48866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5467"/>
              <a:endParaRPr lang="en-US" sz="2133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51" name="Rounded Rectangle 150"/>
            <p:cNvSpPr/>
            <p:nvPr/>
          </p:nvSpPr>
          <p:spPr bwMode="auto">
            <a:xfrm>
              <a:off x="2942630" y="1008183"/>
              <a:ext cx="3258740" cy="488663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5467"/>
              <a:r>
                <a:rPr lang="en-US" sz="2133" dirty="0">
                  <a:solidFill>
                    <a:srgbClr val="FFFFFF"/>
                  </a:solidFill>
                  <a:latin typeface="Roboto Condensed"/>
                </a:rPr>
                <a:t>Exploratory Data Analysis</a:t>
              </a:r>
            </a:p>
          </p:txBody>
        </p:sp>
      </p:grpSp>
      <p:grpSp>
        <p:nvGrpSpPr>
          <p:cNvPr id="76" name="Group 147">
            <a:extLst>
              <a:ext uri="{FF2B5EF4-FFF2-40B4-BE49-F238E27FC236}">
                <a16:creationId xmlns:a16="http://schemas.microsoft.com/office/drawing/2014/main" id="{A3842362-B4E8-4832-A767-08FB5FD66949}"/>
              </a:ext>
            </a:extLst>
          </p:cNvPr>
          <p:cNvGrpSpPr/>
          <p:nvPr/>
        </p:nvGrpSpPr>
        <p:grpSpPr>
          <a:xfrm>
            <a:off x="9970340" y="3256784"/>
            <a:ext cx="2039112" cy="2589719"/>
            <a:chOff x="6629400" y="2718831"/>
            <a:chExt cx="1793081" cy="1942289"/>
          </a:xfrm>
        </p:grpSpPr>
        <p:grpSp>
          <p:nvGrpSpPr>
            <p:cNvPr id="80" name="Group 45">
              <a:extLst>
                <a:ext uri="{FF2B5EF4-FFF2-40B4-BE49-F238E27FC236}">
                  <a16:creationId xmlns:a16="http://schemas.microsoft.com/office/drawing/2014/main" id="{E25568D2-1819-462A-B73D-1512FCCD1A68}"/>
                </a:ext>
              </a:extLst>
            </p:cNvPr>
            <p:cNvGrpSpPr/>
            <p:nvPr/>
          </p:nvGrpSpPr>
          <p:grpSpPr>
            <a:xfrm>
              <a:off x="6629400" y="2718831"/>
              <a:ext cx="1793081" cy="1942289"/>
              <a:chOff x="793061" y="2154807"/>
              <a:chExt cx="1793081" cy="2210049"/>
            </a:xfrm>
          </p:grpSpPr>
          <p:sp>
            <p:nvSpPr>
              <p:cNvPr id="84" name="Round Same Side Corner Rectangle 117">
                <a:extLst>
                  <a:ext uri="{FF2B5EF4-FFF2-40B4-BE49-F238E27FC236}">
                    <a16:creationId xmlns:a16="http://schemas.microsoft.com/office/drawing/2014/main" id="{2BD8C0A7-2521-44AF-A9C7-81721E511EF1}"/>
                  </a:ext>
                </a:extLst>
              </p:cNvPr>
              <p:cNvSpPr/>
              <p:nvPr/>
            </p:nvSpPr>
            <p:spPr>
              <a:xfrm flipV="1">
                <a:off x="793061" y="2154807"/>
                <a:ext cx="1793081" cy="221004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  <p:sp>
            <p:nvSpPr>
              <p:cNvPr id="85" name="Round Same Side Corner Rectangle 118">
                <a:extLst>
                  <a:ext uri="{FF2B5EF4-FFF2-40B4-BE49-F238E27FC236}">
                    <a16:creationId xmlns:a16="http://schemas.microsoft.com/office/drawing/2014/main" id="{AA25CB5D-F024-4436-8CC6-CBAF8608FFB3}"/>
                  </a:ext>
                </a:extLst>
              </p:cNvPr>
              <p:cNvSpPr/>
              <p:nvPr/>
            </p:nvSpPr>
            <p:spPr>
              <a:xfrm flipV="1">
                <a:off x="793061" y="2154808"/>
                <a:ext cx="1793081" cy="2169539"/>
              </a:xfrm>
              <a:prstGeom prst="round2SameRect">
                <a:avLst>
                  <a:gd name="adj1" fmla="val 8813"/>
                  <a:gd name="adj2" fmla="val 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133" dirty="0">
                  <a:solidFill>
                    <a:srgbClr val="FFFFFF"/>
                  </a:solidFill>
                  <a:latin typeface="Roboto Condensed"/>
                </a:endParaRPr>
              </a:p>
            </p:txBody>
          </p:sp>
        </p:grpSp>
        <p:sp>
          <p:nvSpPr>
            <p:cNvPr id="83" name="Text Placeholder 3">
              <a:extLst>
                <a:ext uri="{FF2B5EF4-FFF2-40B4-BE49-F238E27FC236}">
                  <a16:creationId xmlns:a16="http://schemas.microsoft.com/office/drawing/2014/main" id="{6EB01AD2-6AEA-4757-AA4A-262D9887581F}"/>
                </a:ext>
              </a:extLst>
            </p:cNvPr>
            <p:cNvSpPr txBox="1">
              <a:spLocks/>
            </p:cNvSpPr>
            <p:nvPr/>
          </p:nvSpPr>
          <p:spPr>
            <a:xfrm>
              <a:off x="6763940" y="3415857"/>
              <a:ext cx="1523999" cy="116921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Based on Zip Codes of Stations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Residents that ‘Walk to Work’</a:t>
              </a:r>
            </a:p>
            <a:p>
              <a:pPr marL="285750" indent="-285750" algn="l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dirty="0">
                  <a:solidFill>
                    <a:schemeClr val="tx1"/>
                  </a:solidFill>
                  <a:latin typeface="Roboto Condensed"/>
                  <a:cs typeface="+mj-cs"/>
                </a:rPr>
                <a:t>Residents between ‘Ages 15 &amp; 24’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87" name="Group 49">
            <a:extLst>
              <a:ext uri="{FF2B5EF4-FFF2-40B4-BE49-F238E27FC236}">
                <a16:creationId xmlns:a16="http://schemas.microsoft.com/office/drawing/2014/main" id="{6A65D5CE-BC51-4CD7-88C3-4E89C357A0EF}"/>
              </a:ext>
            </a:extLst>
          </p:cNvPr>
          <p:cNvGrpSpPr/>
          <p:nvPr/>
        </p:nvGrpSpPr>
        <p:grpSpPr>
          <a:xfrm rot="16200000" flipH="1" flipV="1">
            <a:off x="10188461" y="2165959"/>
            <a:ext cx="1602873" cy="2039112"/>
            <a:chOff x="7162800" y="1192655"/>
            <a:chExt cx="1318261" cy="1628775"/>
          </a:xfrm>
        </p:grpSpPr>
        <p:sp>
          <p:nvSpPr>
            <p:cNvPr id="90" name="Rectangle 24">
              <a:extLst>
                <a:ext uri="{FF2B5EF4-FFF2-40B4-BE49-F238E27FC236}">
                  <a16:creationId xmlns:a16="http://schemas.microsoft.com/office/drawing/2014/main" id="{B507F644-95D3-4409-AF4D-2DEB373EFAE7}"/>
                </a:ext>
              </a:extLst>
            </p:cNvPr>
            <p:cNvSpPr/>
            <p:nvPr/>
          </p:nvSpPr>
          <p:spPr>
            <a:xfrm>
              <a:off x="7162800" y="1192655"/>
              <a:ext cx="1219200" cy="1628775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8860CD9F-E504-4F3B-8A6B-122967954414}"/>
                </a:ext>
              </a:extLst>
            </p:cNvPr>
            <p:cNvSpPr/>
            <p:nvPr/>
          </p:nvSpPr>
          <p:spPr>
            <a:xfrm>
              <a:off x="7261861" y="1192655"/>
              <a:ext cx="1219200" cy="162877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133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77906D0-8389-4D93-827C-1DA8F6DD0250}"/>
              </a:ext>
            </a:extLst>
          </p:cNvPr>
          <p:cNvSpPr txBox="1"/>
          <p:nvPr/>
        </p:nvSpPr>
        <p:spPr>
          <a:xfrm>
            <a:off x="10278162" y="3218119"/>
            <a:ext cx="142346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  <a:latin typeface="Roboto Condensed"/>
              </a:rPr>
              <a:t>Demographics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69979E-ABE9-45A9-9217-F62275D342B5}"/>
              </a:ext>
            </a:extLst>
          </p:cNvPr>
          <p:cNvSpPr txBox="1"/>
          <p:nvPr/>
        </p:nvSpPr>
        <p:spPr>
          <a:xfrm>
            <a:off x="3133569" y="3201974"/>
            <a:ext cx="1208664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 defTabSz="1375467"/>
            <a:r>
              <a:rPr lang="en-US" sz="1600" b="1" dirty="0">
                <a:solidFill>
                  <a:srgbClr val="FFFFFF"/>
                </a:solidFill>
              </a:rPr>
              <a:t>Membership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150C3-4DE5-4F59-A0DB-6F4B713CC804}"/>
              </a:ext>
            </a:extLst>
          </p:cNvPr>
          <p:cNvSpPr/>
          <p:nvPr/>
        </p:nvSpPr>
        <p:spPr>
          <a:xfrm>
            <a:off x="287063" y="4130411"/>
            <a:ext cx="1885116" cy="120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latin typeface="Roboto Condensed"/>
                <a:cs typeface="+mj-cs"/>
              </a:rPr>
              <a:t>Location of Bike Stations</a:t>
            </a:r>
          </a:p>
          <a:p>
            <a: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latin typeface="Roboto Condensed"/>
                <a:cs typeface="+mj-cs"/>
              </a:rPr>
              <a:t>Rides per Station</a:t>
            </a:r>
          </a:p>
          <a:p>
            <a: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latin typeface="Roboto Condensed"/>
                <a:cs typeface="+mj-cs"/>
              </a:rPr>
              <a:t>Fastest Growing Stations</a:t>
            </a:r>
          </a:p>
        </p:txBody>
      </p:sp>
      <p:pic>
        <p:nvPicPr>
          <p:cNvPr id="24" name="Graphic 23" descr="Marker">
            <a:extLst>
              <a:ext uri="{FF2B5EF4-FFF2-40B4-BE49-F238E27FC236}">
                <a16:creationId xmlns:a16="http://schemas.microsoft.com/office/drawing/2014/main" id="{0260E408-7855-4762-A492-CA685B4C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625" y="2319388"/>
            <a:ext cx="914400" cy="914400"/>
          </a:xfrm>
          <a:prstGeom prst="rect">
            <a:avLst/>
          </a:prstGeom>
        </p:spPr>
      </p:pic>
      <p:pic>
        <p:nvPicPr>
          <p:cNvPr id="28" name="Graphic 27" descr="Bike">
            <a:extLst>
              <a:ext uri="{FF2B5EF4-FFF2-40B4-BE49-F238E27FC236}">
                <a16:creationId xmlns:a16="http://schemas.microsoft.com/office/drawing/2014/main" id="{C1850004-33B2-4EEC-8880-A7FDFC373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4564" y="2498418"/>
            <a:ext cx="703555" cy="703555"/>
          </a:xfrm>
          <a:prstGeom prst="rect">
            <a:avLst/>
          </a:prstGeom>
        </p:spPr>
      </p:pic>
      <p:pic>
        <p:nvPicPr>
          <p:cNvPr id="30" name="Graphic 29" descr="Lightning">
            <a:extLst>
              <a:ext uri="{FF2B5EF4-FFF2-40B4-BE49-F238E27FC236}">
                <a16:creationId xmlns:a16="http://schemas.microsoft.com/office/drawing/2014/main" id="{FE46E482-2365-4DCE-80EF-9AEC5DFC2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8983" y="2494515"/>
            <a:ext cx="762267" cy="762267"/>
          </a:xfrm>
          <a:prstGeom prst="rect">
            <a:avLst/>
          </a:prstGeom>
        </p:spPr>
      </p:pic>
      <p:pic>
        <p:nvPicPr>
          <p:cNvPr id="32" name="Graphic 31" descr="Stopwatch">
            <a:extLst>
              <a:ext uri="{FF2B5EF4-FFF2-40B4-BE49-F238E27FC236}">
                <a16:creationId xmlns:a16="http://schemas.microsoft.com/office/drawing/2014/main" id="{154FA739-C9C9-4EA4-AA94-31D8785F7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5981" y="2392602"/>
            <a:ext cx="777936" cy="777936"/>
          </a:xfrm>
          <a:prstGeom prst="rect">
            <a:avLst/>
          </a:prstGeom>
        </p:spPr>
      </p:pic>
      <p:pic>
        <p:nvPicPr>
          <p:cNvPr id="34" name="Graphic 33" descr="Dance">
            <a:extLst>
              <a:ext uri="{FF2B5EF4-FFF2-40B4-BE49-F238E27FC236}">
                <a16:creationId xmlns:a16="http://schemas.microsoft.com/office/drawing/2014/main" id="{02D079D5-D25F-4897-892E-1B37893A8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2530" y="2430960"/>
            <a:ext cx="783454" cy="783454"/>
          </a:xfrm>
          <a:prstGeom prst="rect">
            <a:avLst/>
          </a:prstGeom>
        </p:spPr>
      </p:pic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D51AD630-D8AF-4456-BD1A-C6E5748DB7A3}"/>
              </a:ext>
            </a:extLst>
          </p:cNvPr>
          <p:cNvSpPr txBox="1">
            <a:spLocks/>
          </p:cNvSpPr>
          <p:nvPr/>
        </p:nvSpPr>
        <p:spPr>
          <a:xfrm>
            <a:off x="5380126" y="4213839"/>
            <a:ext cx="1733109" cy="1189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85750" indent="-285750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1333" baseline="0">
                <a:latin typeface="Roboto Condensed"/>
                <a:cs typeface="+mj-cs"/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>
              <a:defRPr/>
            </a:pPr>
            <a:r>
              <a:rPr lang="en-US" dirty="0"/>
              <a:t>Seasonality</a:t>
            </a:r>
          </a:p>
          <a:p>
            <a:pPr>
              <a:defRPr/>
            </a:pPr>
            <a:r>
              <a:rPr lang="en-US" dirty="0"/>
              <a:t>Spikes in Demand</a:t>
            </a:r>
          </a:p>
          <a:p>
            <a:pPr>
              <a:defRPr/>
            </a:pPr>
            <a:r>
              <a:rPr lang="en-US" dirty="0"/>
              <a:t>Days of the Week</a:t>
            </a:r>
          </a:p>
          <a:p>
            <a:pPr>
              <a:defRPr/>
            </a:pPr>
            <a:r>
              <a:rPr lang="en-US" dirty="0"/>
              <a:t>Time of Day</a:t>
            </a:r>
          </a:p>
          <a:p>
            <a:pPr>
              <a:defRPr/>
            </a:pPr>
            <a:r>
              <a:rPr lang="en-US" dirty="0"/>
              <a:t>SXSW &amp; ACL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D1895-D5E3-4849-BA99-8E4C11684013}"/>
              </a:ext>
            </a:extLst>
          </p:cNvPr>
          <p:cNvSpPr txBox="1"/>
          <p:nvPr/>
        </p:nvSpPr>
        <p:spPr>
          <a:xfrm>
            <a:off x="305963" y="6204581"/>
            <a:ext cx="1075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*Datasets Used: Austin Bikeshare Stations, Austin Bikeshare Trips, Austin Weather, and Austin Traffic Count</a:t>
            </a:r>
          </a:p>
        </p:txBody>
      </p:sp>
    </p:spTree>
    <p:extLst>
      <p:ext uri="{BB962C8B-B14F-4D97-AF65-F5344CB8AC3E}">
        <p14:creationId xmlns:p14="http://schemas.microsoft.com/office/powerpoint/2010/main" val="3536819241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B7A173-58A6-48B8-82BB-281DCD7398C4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Most Popular Stations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FA41-7DE1-4EBB-90EC-1ACFDAA47A74}"/>
              </a:ext>
            </a:extLst>
          </p:cNvPr>
          <p:cNvSpPr txBox="1"/>
          <p:nvPr/>
        </p:nvSpPr>
        <p:spPr>
          <a:xfrm>
            <a:off x="-1" y="-1"/>
            <a:ext cx="1526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2016 data has been considered to identify the busiest stations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4CD72E-6757-47F7-A3E6-496D857A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39533"/>
              </p:ext>
            </p:extLst>
          </p:nvPr>
        </p:nvGraphicFramePr>
        <p:xfrm>
          <a:off x="638914" y="1589103"/>
          <a:ext cx="6081483" cy="4616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9711">
                  <a:extLst>
                    <a:ext uri="{9D8B030D-6E8A-4147-A177-3AD203B41FA5}">
                      <a16:colId xmlns:a16="http://schemas.microsoft.com/office/drawing/2014/main" val="609372142"/>
                    </a:ext>
                  </a:extLst>
                </a:gridCol>
                <a:gridCol w="1850886">
                  <a:extLst>
                    <a:ext uri="{9D8B030D-6E8A-4147-A177-3AD203B41FA5}">
                      <a16:colId xmlns:a16="http://schemas.microsoft.com/office/drawing/2014/main" val="1070336708"/>
                    </a:ext>
                  </a:extLst>
                </a:gridCol>
                <a:gridCol w="1850886">
                  <a:extLst>
                    <a:ext uri="{9D8B030D-6E8A-4147-A177-3AD203B41FA5}">
                      <a16:colId xmlns:a16="http://schemas.microsoft.com/office/drawing/2014/main" val="3705924010"/>
                    </a:ext>
                  </a:extLst>
                </a:gridCol>
              </a:tblGrid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Station Name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Rides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Annual Growth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643164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Riverside @ S. Lamar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28254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Rainey St @ Cummings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7684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065859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City Hall / Lavaca &amp; 2nd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70773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2nd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986237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5th &amp; Bowie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49518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Davis at Rainey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6679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38448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Zilker</a:t>
                      </a:r>
                      <a:r>
                        <a:rPr lang="en-US" sz="1100" u="none" strike="noStrike" dirty="0">
                          <a:effectLst/>
                        </a:rPr>
                        <a:t> Park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3215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4th &amp; Congress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90802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Convention Center / 4th St. @ </a:t>
                      </a:r>
                      <a:r>
                        <a:rPr lang="en-US" sz="1100" u="none" strike="noStrike" dirty="0" err="1">
                          <a:effectLst/>
                        </a:rPr>
                        <a:t>MetroRail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44522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Pfluger</a:t>
                      </a:r>
                      <a:r>
                        <a:rPr lang="en-US" sz="1100" u="none" strike="noStrike" dirty="0">
                          <a:effectLst/>
                        </a:rPr>
                        <a:t> Bridge @ W 2nd Street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157915"/>
                  </a:ext>
                </a:extLst>
              </a:tr>
            </a:tbl>
          </a:graphicData>
        </a:graphic>
      </p:graphicFrame>
      <p:pic>
        <p:nvPicPr>
          <p:cNvPr id="4098" name="Picture 2" descr="Image result for b cycle stations">
            <a:extLst>
              <a:ext uri="{FF2B5EF4-FFF2-40B4-BE49-F238E27FC236}">
                <a16:creationId xmlns:a16="http://schemas.microsoft.com/office/drawing/2014/main" id="{9614A052-4A7E-4BC4-AC8D-485577439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/>
          <a:stretch/>
        </p:blipFill>
        <p:spPr bwMode="auto">
          <a:xfrm>
            <a:off x="7128769" y="1682925"/>
            <a:ext cx="4424317" cy="44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8CFBBA1F-DF9A-4C30-A6DB-9BA3D995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76544" y="-9935"/>
            <a:ext cx="389200" cy="3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982DF-1153-47E3-A334-74C45F4AE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9571" r="7308" b="6244"/>
          <a:stretch/>
        </p:blipFill>
        <p:spPr>
          <a:xfrm>
            <a:off x="1085461" y="1604865"/>
            <a:ext cx="10021078" cy="3079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B187EA-A480-4410-A875-F967A62A8F3A}"/>
              </a:ext>
            </a:extLst>
          </p:cNvPr>
          <p:cNvSpPr txBox="1"/>
          <p:nvPr/>
        </p:nvSpPr>
        <p:spPr>
          <a:xfrm>
            <a:off x="2847393" y="4713716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6A8EF-FF2A-4B31-8D42-447160EA2D1B}"/>
              </a:ext>
            </a:extLst>
          </p:cNvPr>
          <p:cNvSpPr txBox="1"/>
          <p:nvPr/>
        </p:nvSpPr>
        <p:spPr>
          <a:xfrm>
            <a:off x="5989475" y="4713716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C86F-D313-422D-9114-D1E1394B2316}"/>
              </a:ext>
            </a:extLst>
          </p:cNvPr>
          <p:cNvSpPr txBox="1"/>
          <p:nvPr/>
        </p:nvSpPr>
        <p:spPr>
          <a:xfrm>
            <a:off x="9131557" y="4713715"/>
            <a:ext cx="145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2016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611EC-F523-4535-988B-FCC7B7CF0288}"/>
              </a:ext>
            </a:extLst>
          </p:cNvPr>
          <p:cNvSpPr txBox="1"/>
          <p:nvPr/>
        </p:nvSpPr>
        <p:spPr>
          <a:xfrm>
            <a:off x="-2" y="-3"/>
            <a:ext cx="20596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Membership</a:t>
            </a:r>
          </a:p>
        </p:txBody>
      </p:sp>
      <p:pic>
        <p:nvPicPr>
          <p:cNvPr id="21" name="Graphic 20" descr="Bike">
            <a:extLst>
              <a:ext uri="{FF2B5EF4-FFF2-40B4-BE49-F238E27FC236}">
                <a16:creationId xmlns:a16="http://schemas.microsoft.com/office/drawing/2014/main" id="{7C091BAD-B30C-44D7-94DC-CF09AF47A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5388" y="0"/>
            <a:ext cx="396779" cy="3967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6AFC0-2BD6-4ED9-AEFD-A851B0F8FBFA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Types of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B51C-C982-4FDB-92D5-33BA93508DE7}"/>
              </a:ext>
            </a:extLst>
          </p:cNvPr>
          <p:cNvSpPr txBox="1"/>
          <p:nvPr/>
        </p:nvSpPr>
        <p:spPr>
          <a:xfrm>
            <a:off x="4726745" y="5129421"/>
            <a:ext cx="5860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Walk Up</a:t>
            </a:r>
            <a:r>
              <a:rPr lang="en-US" dirty="0"/>
              <a:t>: Ad-Hoc Users</a:t>
            </a:r>
          </a:p>
          <a:p>
            <a:r>
              <a:rPr lang="en-US" b="1" dirty="0"/>
              <a:t>Local365</a:t>
            </a:r>
            <a:r>
              <a:rPr lang="en-US" dirty="0"/>
              <a:t>: Annual Membership</a:t>
            </a:r>
          </a:p>
          <a:p>
            <a:r>
              <a:rPr lang="en-US" b="1" dirty="0"/>
              <a:t>Local30</a:t>
            </a:r>
            <a:r>
              <a:rPr lang="en-US" dirty="0"/>
              <a:t>: Monthly Membership</a:t>
            </a:r>
          </a:p>
          <a:p>
            <a:r>
              <a:rPr lang="en-US" b="1" dirty="0"/>
              <a:t>Weekender</a:t>
            </a:r>
            <a:r>
              <a:rPr lang="en-US" dirty="0"/>
              <a:t>: 3-Day Access Pass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2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Data from 2015 and 2016 is considered for analyzing the hourly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ED595-230D-4508-B3F3-1E23D238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2" y="1458059"/>
            <a:ext cx="9627125" cy="4573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E0441-38B2-49FF-9B24-B7C6656507C5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80D89D0E-F20D-4DC3-AC0D-E9AB6F2EB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612A1-4A02-4E27-BA52-18EF64F16C36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Spikes in Rides during March &amp; October</a:t>
            </a:r>
          </a:p>
        </p:txBody>
      </p:sp>
    </p:spTree>
    <p:extLst>
      <p:ext uri="{BB962C8B-B14F-4D97-AF65-F5344CB8AC3E}">
        <p14:creationId xmlns:p14="http://schemas.microsoft.com/office/powerpoint/2010/main" val="383840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CA9C8-10BB-45D6-8AC8-7B1375DE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3" y="1425406"/>
            <a:ext cx="5791825" cy="3861216"/>
          </a:xfrm>
          <a:prstGeom prst="rect">
            <a:avLst/>
          </a:prstGeom>
        </p:spPr>
      </p:pic>
      <p:pic>
        <p:nvPicPr>
          <p:cNvPr id="13" name="Picture 2" descr="SXSW_weekday2weekend_regularized_by_day.png">
            <a:extLst>
              <a:ext uri="{FF2B5EF4-FFF2-40B4-BE49-F238E27FC236}">
                <a16:creationId xmlns:a16="http://schemas.microsoft.com/office/drawing/2014/main" id="{8892CAD9-9B57-49DB-82BD-8DAC39433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97" y="1251311"/>
            <a:ext cx="3819839" cy="25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CLweekend.png">
            <a:extLst>
              <a:ext uri="{FF2B5EF4-FFF2-40B4-BE49-F238E27FC236}">
                <a16:creationId xmlns:a16="http://schemas.microsoft.com/office/drawing/2014/main" id="{37A38809-A25C-4992-9933-10949E9FC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97" y="3915022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2A17B-7E82-44E2-B2B4-6CB647B80E7D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2E7599C2-2AB5-4DB7-AA9C-31DEF03B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52EE2E-F989-4F12-8FB9-95151F6419EC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Day of the Week (Including SXSW &amp; ACL)</a:t>
            </a:r>
          </a:p>
        </p:txBody>
      </p:sp>
    </p:spTree>
    <p:extLst>
      <p:ext uri="{BB962C8B-B14F-4D97-AF65-F5344CB8AC3E}">
        <p14:creationId xmlns:p14="http://schemas.microsoft.com/office/powerpoint/2010/main" val="273430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1AF521-5224-48DE-9598-0F242C71AF03}"/>
              </a:ext>
            </a:extLst>
          </p:cNvPr>
          <p:cNvSpPr txBox="1"/>
          <p:nvPr/>
        </p:nvSpPr>
        <p:spPr>
          <a:xfrm>
            <a:off x="270588" y="6434229"/>
            <a:ext cx="1170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24-hour Kiosk category has been dissolved since 2015</a:t>
            </a:r>
          </a:p>
        </p:txBody>
      </p:sp>
      <p:pic>
        <p:nvPicPr>
          <p:cNvPr id="10" name="Picture 2" descr="Rental Trends on Each Day Excluding ACL and SXSW.png">
            <a:extLst>
              <a:ext uri="{FF2B5EF4-FFF2-40B4-BE49-F238E27FC236}">
                <a16:creationId xmlns:a16="http://schemas.microsoft.com/office/drawing/2014/main" id="{DFA6A112-987E-4867-A129-03DF8912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9" y="1467539"/>
            <a:ext cx="5691996" cy="37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B67C2-7D25-41E0-A102-F21DFFC2E5FA}"/>
              </a:ext>
            </a:extLst>
          </p:cNvPr>
          <p:cNvSpPr txBox="1"/>
          <p:nvPr/>
        </p:nvSpPr>
        <p:spPr>
          <a:xfrm>
            <a:off x="-1" y="-2"/>
            <a:ext cx="13582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6E1518D9-AC33-4928-88C0-055A7B7A4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92" y="-37733"/>
            <a:ext cx="444794" cy="444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2F8EE-8CC3-4291-9F1F-B389A68B1971}"/>
              </a:ext>
            </a:extLst>
          </p:cNvPr>
          <p:cNvSpPr txBox="1"/>
          <p:nvPr/>
        </p:nvSpPr>
        <p:spPr>
          <a:xfrm>
            <a:off x="270588" y="543425"/>
            <a:ext cx="11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Day of the Week (Not Including SXSW &amp; ACL)</a:t>
            </a:r>
          </a:p>
        </p:txBody>
      </p:sp>
      <p:pic>
        <p:nvPicPr>
          <p:cNvPr id="6148" name="Picture 4" descr="Image result for sxsw">
            <a:extLst>
              <a:ext uri="{FF2B5EF4-FFF2-40B4-BE49-F238E27FC236}">
                <a16:creationId xmlns:a16="http://schemas.microsoft.com/office/drawing/2014/main" id="{68747CF2-676D-4D77-A127-95F8A25A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62" y="2184375"/>
            <a:ext cx="4660914" cy="30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75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487</Words>
  <Application>Microsoft Office PowerPoint</Application>
  <PresentationFormat>Widescreen</PresentationFormat>
  <Paragraphs>136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FontAwesome</vt:lpstr>
      <vt:lpstr>Roboto Condensed</vt:lpstr>
      <vt:lpstr>Roboto Medium</vt:lpstr>
      <vt:lpstr>Office Theme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- Trend in General</vt:lpstr>
      <vt:lpstr>Rush Hour Sunny Day</vt:lpstr>
      <vt:lpstr>Rush Hour Rainy Day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NARAPAREDDY, AKHILESH REDDY</dc:creator>
  <cp:lastModifiedBy>vsm397</cp:lastModifiedBy>
  <cp:revision>103</cp:revision>
  <dcterms:created xsi:type="dcterms:W3CDTF">2018-08-10T20:07:50Z</dcterms:created>
  <dcterms:modified xsi:type="dcterms:W3CDTF">2018-08-13T03:53:20Z</dcterms:modified>
</cp:coreProperties>
</file>